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3"/>
  </p:notesMasterIdLst>
  <p:sldIdLst>
    <p:sldId id="1659" r:id="rId3"/>
    <p:sldId id="2899" r:id="rId4"/>
    <p:sldId id="2197" r:id="rId5"/>
    <p:sldId id="2810" r:id="rId6"/>
    <p:sldId id="2954" r:id="rId7"/>
    <p:sldId id="2956" r:id="rId8"/>
    <p:sldId id="2957" r:id="rId9"/>
    <p:sldId id="2958" r:id="rId10"/>
    <p:sldId id="2960" r:id="rId11"/>
    <p:sldId id="2961" r:id="rId12"/>
    <p:sldId id="2959" r:id="rId13"/>
    <p:sldId id="2955" r:id="rId14"/>
    <p:sldId id="2962" r:id="rId15"/>
    <p:sldId id="2963" r:id="rId16"/>
    <p:sldId id="2964" r:id="rId17"/>
    <p:sldId id="2936" r:id="rId18"/>
    <p:sldId id="2796" r:id="rId19"/>
    <p:sldId id="2516" r:id="rId20"/>
    <p:sldId id="2966" r:id="rId21"/>
    <p:sldId id="2967" r:id="rId22"/>
    <p:sldId id="2968" r:id="rId23"/>
    <p:sldId id="2969" r:id="rId24"/>
    <p:sldId id="2970" r:id="rId25"/>
    <p:sldId id="2973" r:id="rId26"/>
    <p:sldId id="2971" r:id="rId27"/>
    <p:sldId id="2972" r:id="rId28"/>
    <p:sldId id="2863" r:id="rId29"/>
    <p:sldId id="2931" r:id="rId30"/>
    <p:sldId id="2975" r:id="rId31"/>
    <p:sldId id="2976" r:id="rId32"/>
    <p:sldId id="2977" r:id="rId33"/>
    <p:sldId id="2979" r:id="rId34"/>
    <p:sldId id="2978" r:id="rId35"/>
    <p:sldId id="2980" r:id="rId36"/>
    <p:sldId id="2981" r:id="rId37"/>
    <p:sldId id="2974" r:id="rId38"/>
    <p:sldId id="2983" r:id="rId39"/>
    <p:sldId id="2985" r:id="rId40"/>
    <p:sldId id="2984" r:id="rId41"/>
    <p:sldId id="292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F31"/>
    <a:srgbClr val="F74BBA"/>
    <a:srgbClr val="FBA3D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0" autoAdjust="0"/>
    <p:restoredTop sz="86418" autoAdjust="0"/>
  </p:normalViewPr>
  <p:slideViewPr>
    <p:cSldViewPr>
      <p:cViewPr varScale="1">
        <p:scale>
          <a:sx n="97" d="100"/>
          <a:sy n="97" d="100"/>
        </p:scale>
        <p:origin x="-13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073"/>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11/15/2021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3</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11/15/2021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11/15/2021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11/15/2021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11/15/2021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11/15/2021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11/15/2021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11/15/2021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11/15/2021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11/15/2021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youtu.be/0SVTl4Xa5f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Blessed Saints within the Vineyard</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16:17 – 27</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17 November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34</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Divisive people</a:t>
            </a:r>
            <a:r>
              <a:rPr lang="en-US" sz="2800" b="1" dirty="0" smtClean="0">
                <a:latin typeface="Cambria" pitchFamily="18" charset="0"/>
              </a:rPr>
              <a:t> and </a:t>
            </a:r>
            <a:r>
              <a:rPr lang="en-US" sz="2800" b="1" u="sng" dirty="0" smtClean="0">
                <a:effectLst>
                  <a:outerShdw blurRad="38100" dist="38100" dir="2700000" algn="tl">
                    <a:srgbClr val="000000">
                      <a:alpha val="43137"/>
                    </a:srgbClr>
                  </a:outerShdw>
                </a:effectLst>
                <a:latin typeface="Cambria" pitchFamily="18" charset="0"/>
              </a:rPr>
              <a:t>false</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teachers</a:t>
            </a:r>
            <a:r>
              <a:rPr lang="en-US" sz="2800" b="1" dirty="0" smtClean="0">
                <a:latin typeface="Cambria" pitchFamily="18" charset="0"/>
              </a:rPr>
              <a:t> keep their people skills polished to a high gloss.  They instinctively find trusting people in positions of influence and then play to their weaknesses.</a:t>
            </a:r>
          </a:p>
          <a:p>
            <a:pPr marL="274320" indent="-274320">
              <a:spcAft>
                <a:spcPts val="1800"/>
              </a:spcAft>
              <a:buFont typeface="Arial" pitchFamily="34" charset="0"/>
              <a:buChar char="•"/>
            </a:pPr>
            <a:r>
              <a:rPr lang="en-US" sz="2800" b="1" dirty="0" smtClean="0">
                <a:latin typeface="Cambria" pitchFamily="18" charset="0"/>
              </a:rPr>
              <a:t>If it’s </a:t>
            </a:r>
            <a:r>
              <a:rPr lang="en-US" sz="2800" b="1" u="sng" dirty="0" smtClean="0">
                <a:latin typeface="Cambria" pitchFamily="18" charset="0"/>
              </a:rPr>
              <a:t>pride</a:t>
            </a:r>
            <a:r>
              <a:rPr lang="en-US" sz="2800" b="1" dirty="0" smtClean="0">
                <a:latin typeface="Cambria" pitchFamily="18" charset="0"/>
              </a:rPr>
              <a:t>, they </a:t>
            </a:r>
            <a:r>
              <a:rPr lang="en-US" sz="2800" b="1" i="1" dirty="0" smtClean="0">
                <a:latin typeface="Cambria" pitchFamily="18" charset="0"/>
              </a:rPr>
              <a:t>flatter</a:t>
            </a:r>
            <a:r>
              <a:rPr lang="en-US" sz="2800" b="1" dirty="0" smtClean="0">
                <a:latin typeface="Cambria" pitchFamily="18" charset="0"/>
              </a:rPr>
              <a:t>.  If it’s </a:t>
            </a:r>
            <a:r>
              <a:rPr lang="en-US" sz="2800" b="1" u="sng" dirty="0" smtClean="0">
                <a:latin typeface="Cambria" pitchFamily="18" charset="0"/>
              </a:rPr>
              <a:t>fear</a:t>
            </a:r>
            <a:r>
              <a:rPr lang="en-US" sz="2800" b="1" dirty="0" smtClean="0">
                <a:latin typeface="Cambria" pitchFamily="18" charset="0"/>
              </a:rPr>
              <a:t>, they reinforce their sense of </a:t>
            </a:r>
            <a:r>
              <a:rPr lang="en-US" sz="2800" b="1" i="1" dirty="0" smtClean="0">
                <a:latin typeface="Cambria" pitchFamily="18" charset="0"/>
              </a:rPr>
              <a:t>control</a:t>
            </a:r>
            <a:r>
              <a:rPr lang="en-US" sz="2800" b="1" dirty="0" smtClean="0">
                <a:latin typeface="Cambria" pitchFamily="18" charset="0"/>
              </a:rPr>
              <a:t>.  If it’s </a:t>
            </a:r>
            <a:r>
              <a:rPr lang="en-US" sz="2800" b="1" u="sng" dirty="0" smtClean="0">
                <a:latin typeface="Cambria" pitchFamily="18" charset="0"/>
              </a:rPr>
              <a:t>insecurity</a:t>
            </a:r>
            <a:r>
              <a:rPr lang="en-US" sz="2800" b="1" dirty="0" smtClean="0">
                <a:latin typeface="Cambria" pitchFamily="18" charset="0"/>
              </a:rPr>
              <a:t>, they make them feel </a:t>
            </a:r>
            <a:r>
              <a:rPr lang="en-US" sz="2800" b="1" i="1" dirty="0" smtClean="0">
                <a:latin typeface="Cambria" pitchFamily="18" charset="0"/>
              </a:rPr>
              <a:t>important</a:t>
            </a:r>
            <a:r>
              <a:rPr lang="en-US" sz="2800" b="1" dirty="0" smtClean="0">
                <a:latin typeface="Cambria" pitchFamily="18" charset="0"/>
              </a:rPr>
              <a:t>.  If it’s </a:t>
            </a:r>
            <a:r>
              <a:rPr lang="en-US" sz="2800" b="1" u="sng" dirty="0" smtClean="0">
                <a:latin typeface="Cambria" pitchFamily="18" charset="0"/>
              </a:rPr>
              <a:t>despair</a:t>
            </a:r>
            <a:r>
              <a:rPr lang="en-US" sz="2800" b="1" dirty="0" smtClean="0">
                <a:latin typeface="Cambria" pitchFamily="18" charset="0"/>
              </a:rPr>
              <a:t>, they promise the </a:t>
            </a:r>
            <a:r>
              <a:rPr lang="en-US" sz="2800" b="1" i="1" dirty="0" smtClean="0">
                <a:latin typeface="Cambria" pitchFamily="18" charset="0"/>
              </a:rPr>
              <a:t>impossible</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Because the truth is often uncomfortable to hear, they avoid saying anything resembling the truth.  And so the unwary are led away.  By the time the lies are finally exposed, the loss is incalculable.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16:17 – 18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16:19 – 20</a:t>
            </a:r>
          </a:p>
        </p:txBody>
      </p:sp>
      <p:pic>
        <p:nvPicPr>
          <p:cNvPr id="7" name="Picture 6" descr="16 - 19-20 text2.jpg"/>
          <p:cNvPicPr>
            <a:picLocks noChangeAspect="1"/>
          </p:cNvPicPr>
          <p:nvPr/>
        </p:nvPicPr>
        <p:blipFill>
          <a:blip r:embed="rId2" cstate="print"/>
          <a:srcRect t="18889" b="16755"/>
          <a:stretch>
            <a:fillRect/>
          </a:stretch>
        </p:blipFill>
        <p:spPr>
          <a:xfrm>
            <a:off x="381000" y="1143000"/>
            <a:ext cx="8458200" cy="544339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93812"/>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Fortunately, the congregation was strong, so Paul’s instruction on how to defend God’s vineyard was brief and mostly took the form of affirmation (</a:t>
            </a:r>
            <a:r>
              <a:rPr lang="en-US" sz="2800" b="1" dirty="0" smtClean="0">
                <a:effectLst>
                  <a:outerShdw blurRad="38100" dist="38100" dir="2700000" algn="tl">
                    <a:srgbClr val="000000">
                      <a:alpha val="43137"/>
                    </a:srgbClr>
                  </a:outerShdw>
                </a:effectLst>
                <a:latin typeface="Cambria" pitchFamily="18" charset="0"/>
              </a:rPr>
              <a:t>19-20</a:t>
            </a:r>
            <a:r>
              <a:rPr lang="en-US" sz="2800" b="1" dirty="0" smtClean="0">
                <a:latin typeface="Cambria" pitchFamily="18" charset="0"/>
              </a:rPr>
              <a:t>).  Paul’s advice is succinct, which makes it especially valuable.  </a:t>
            </a:r>
          </a:p>
          <a:p>
            <a:pPr marL="274320" indent="-274320">
              <a:spcAft>
                <a:spcPts val="1800"/>
              </a:spcAft>
              <a:buFont typeface="Arial" pitchFamily="34" charset="0"/>
              <a:buChar char="•"/>
            </a:pPr>
            <a:r>
              <a:rPr lang="en-US" sz="2800" b="1" dirty="0" smtClean="0">
                <a:latin typeface="Cambria" pitchFamily="18" charset="0"/>
              </a:rPr>
              <a:t>Paul’s letter is addressed to the congregation at large; therefore, his counsel concerning “church discipline” is different.  The primary responsibility of any congregation is obedience to the truths of Scripture.  And in this regard, the Romans had earned an exemplary reputation among other churches.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16:19 – 20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16922"/>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Take note of this specific advice.  They were to be </a:t>
            </a:r>
            <a:r>
              <a:rPr lang="en-US" sz="2800" b="1" i="1" dirty="0" smtClean="0">
                <a:latin typeface="Cambria" pitchFamily="18" charset="0"/>
              </a:rPr>
              <a:t>“wise in what is good,”</a:t>
            </a:r>
            <a:r>
              <a:rPr lang="en-US" sz="2800" b="1" dirty="0" smtClean="0">
                <a:latin typeface="Cambria" pitchFamily="18" charset="0"/>
              </a:rPr>
              <a:t> meaning that </a:t>
            </a:r>
            <a:r>
              <a:rPr lang="en-US" sz="2800" b="1" i="1" dirty="0" smtClean="0">
                <a:effectLst>
                  <a:outerShdw blurRad="38100" dist="38100" dir="2700000" algn="tl">
                    <a:srgbClr val="000000">
                      <a:alpha val="43137"/>
                    </a:srgbClr>
                  </a:outerShdw>
                </a:effectLst>
                <a:latin typeface="Cambria" pitchFamily="18" charset="0"/>
              </a:rPr>
              <a:t>knowledge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behavior</a:t>
            </a:r>
            <a:r>
              <a:rPr lang="en-US" sz="2800" b="1" dirty="0" smtClean="0">
                <a:latin typeface="Cambria" pitchFamily="18" charset="0"/>
              </a:rPr>
              <a:t> were to be in agreement.  If you really believe something is true, your choices should adjust accordingly.    </a:t>
            </a:r>
          </a:p>
          <a:p>
            <a:pPr marL="274320" indent="-274320">
              <a:spcAft>
                <a:spcPts val="1800"/>
              </a:spcAft>
              <a:buFont typeface="Arial" pitchFamily="34" charset="0"/>
              <a:buChar char="•"/>
            </a:pPr>
            <a:r>
              <a:rPr lang="en-US" sz="2800" b="1" dirty="0" smtClean="0">
                <a:latin typeface="Cambria" pitchFamily="18" charset="0"/>
              </a:rPr>
              <a:t>In fact, Paul noted to his colleague Titus that the invariable characteristic of a false teachers is their failure to obey the Scripture:  </a:t>
            </a:r>
            <a:r>
              <a:rPr lang="en-US" sz="2800" b="1" dirty="0" smtClean="0">
                <a:effectLst>
                  <a:outerShdw blurRad="38100" dist="38100" dir="2700000" algn="tl">
                    <a:srgbClr val="000000">
                      <a:alpha val="43137"/>
                    </a:srgbClr>
                  </a:outerShdw>
                </a:effectLst>
                <a:latin typeface="Cambria" pitchFamily="18" charset="0"/>
              </a:rPr>
              <a:t>Tit. 1:15-16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400" i="1" dirty="0" smtClean="0">
                <a:latin typeface="Cambria" pitchFamily="18" charset="0"/>
              </a:rPr>
              <a:t>“This is a faithful saying, and worthy of all acceptation, that Christ Jesus came into the world to save sinners; of whom I am chief.  </a:t>
            </a:r>
            <a:r>
              <a:rPr lang="en-US" sz="2400" b="1" baseline="30000" dirty="0" smtClean="0">
                <a:latin typeface="Cambria" pitchFamily="18" charset="0"/>
              </a:rPr>
              <a:t>16</a:t>
            </a:r>
            <a:r>
              <a:rPr lang="en-US" sz="2400" i="1" dirty="0" smtClean="0">
                <a:latin typeface="Cambria" pitchFamily="18" charset="0"/>
              </a:rPr>
              <a:t>Howbeit for this cause I obtained mercy, that in me first Jesus Christ might show forth all longsuffering, for a pattern to them which should hereafter believe on him to life everlasting.”  </a:t>
            </a:r>
            <a:endParaRPr lang="en-US" sz="2200" i="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16:19 – 20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6292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Additionally, the congregation was to be </a:t>
            </a:r>
            <a:r>
              <a:rPr lang="en-US" sz="2800" b="1" i="1" dirty="0" smtClean="0">
                <a:latin typeface="Cambria" pitchFamily="18" charset="0"/>
              </a:rPr>
              <a:t>“innocent in what is evil.”</a:t>
            </a:r>
            <a:r>
              <a:rPr lang="en-US" sz="2800" b="1" dirty="0" smtClean="0">
                <a:latin typeface="Cambria" pitchFamily="18" charset="0"/>
              </a:rPr>
              <a:t>  The word “</a:t>
            </a:r>
            <a:r>
              <a:rPr lang="en-US" sz="2800" b="1" dirty="0" smtClean="0">
                <a:effectLst>
                  <a:outerShdw blurRad="38100" dist="38100" dir="2700000" algn="tl">
                    <a:srgbClr val="000000">
                      <a:alpha val="43137"/>
                    </a:srgbClr>
                  </a:outerShdw>
                </a:effectLst>
                <a:latin typeface="Cambria" pitchFamily="18" charset="0"/>
              </a:rPr>
              <a:t>innocent</a:t>
            </a:r>
            <a:r>
              <a:rPr lang="en-US" sz="2800" b="1" dirty="0" smtClean="0">
                <a:latin typeface="Cambria" pitchFamily="18" charset="0"/>
              </a:rPr>
              <a:t>” can also describe city walls that had survived a siege.  </a:t>
            </a:r>
            <a:r>
              <a:rPr lang="en-US" sz="2800" b="1" i="1" dirty="0" smtClean="0">
                <a:effectLst>
                  <a:outerShdw blurRad="38100" dist="38100" dir="2700000" algn="tl">
                    <a:srgbClr val="000000">
                      <a:alpha val="43137"/>
                    </a:srgbClr>
                  </a:outerShdw>
                </a:effectLst>
                <a:latin typeface="Cambria" pitchFamily="18" charset="0"/>
              </a:rPr>
              <a:t>Intact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or</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unscathed</a:t>
            </a:r>
            <a:r>
              <a:rPr lang="en-US" sz="2800" b="1" dirty="0" smtClean="0">
                <a:latin typeface="Cambria" pitchFamily="18" charset="0"/>
              </a:rPr>
              <a:t> would be accurate synonyms.    </a:t>
            </a:r>
          </a:p>
          <a:p>
            <a:pPr marL="274320" indent="-274320">
              <a:spcAft>
                <a:spcPts val="1800"/>
              </a:spcAft>
              <a:buFont typeface="Arial" pitchFamily="34" charset="0"/>
              <a:buChar char="•"/>
            </a:pPr>
            <a:r>
              <a:rPr lang="en-US" sz="2800" b="1" dirty="0" smtClean="0">
                <a:latin typeface="Cambria" pitchFamily="18" charset="0"/>
              </a:rPr>
              <a:t>Evil will certainly attack, and its assault will be intense; however, the walls of the congregation’s integrity must hold.  While the leaders have a responsibility to confront </a:t>
            </a:r>
            <a:r>
              <a:rPr lang="en-US" sz="2800" b="1" i="1" dirty="0" smtClean="0">
                <a:effectLst>
                  <a:outerShdw blurRad="38100" dist="38100" dir="2700000" algn="tl">
                    <a:srgbClr val="000000">
                      <a:alpha val="43137"/>
                    </a:srgbClr>
                  </a:outerShdw>
                </a:effectLst>
                <a:latin typeface="Cambria" pitchFamily="18" charset="0"/>
              </a:rPr>
              <a:t>divisive people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false teachers</a:t>
            </a:r>
            <a:r>
              <a:rPr lang="en-US" sz="2800" b="1" dirty="0" smtClean="0">
                <a:latin typeface="Cambria" pitchFamily="18" charset="0"/>
              </a:rPr>
              <a:t>, the congregation does not.  Wisdom and vigilance are all the church needs.  </a:t>
            </a:r>
            <a:endParaRPr lang="en-US" sz="2200" i="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16:19 – 20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62870"/>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A wise and wary congregation knows when the people have been divided and quickly recognizes the tactics of those who thrive on </a:t>
            </a:r>
            <a:r>
              <a:rPr lang="en-US" sz="2800" b="1" u="sng" dirty="0" smtClean="0">
                <a:effectLst>
                  <a:outerShdw blurRad="38100" dist="38100" dir="2700000" algn="tl">
                    <a:srgbClr val="000000">
                      <a:alpha val="43137"/>
                    </a:srgbClr>
                  </a:outerShdw>
                </a:effectLst>
                <a:latin typeface="Cambria" pitchFamily="18" charset="0"/>
              </a:rPr>
              <a:t>dissension</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Then, the members can simply refuse to be divided or misled.  </a:t>
            </a:r>
            <a:r>
              <a:rPr lang="en-US" sz="2800" b="1" i="1" dirty="0" smtClean="0">
                <a:effectLst>
                  <a:outerShdw blurRad="38100" dist="38100" dir="2700000" algn="tl">
                    <a:srgbClr val="000000">
                      <a:alpha val="43137"/>
                    </a:srgbClr>
                  </a:outerShdw>
                </a:effectLst>
                <a:latin typeface="Cambria" pitchFamily="18" charset="0"/>
              </a:rPr>
              <a:t>Divisive people</a:t>
            </a:r>
            <a:r>
              <a:rPr lang="en-US" sz="2800" b="1" dirty="0" smtClean="0">
                <a:latin typeface="Cambria" pitchFamily="18" charset="0"/>
              </a:rPr>
              <a:t> tend to move on when they lose their audience.  </a:t>
            </a:r>
          </a:p>
          <a:p>
            <a:pPr marL="274320" indent="-274320">
              <a:spcAft>
                <a:spcPts val="1800"/>
              </a:spcAft>
              <a:buFont typeface="Arial" pitchFamily="34" charset="0"/>
              <a:buChar char="•"/>
            </a:pPr>
            <a:r>
              <a:rPr lang="en-US" sz="2800" b="1" dirty="0" smtClean="0">
                <a:latin typeface="Cambria" pitchFamily="18" charset="0"/>
              </a:rPr>
              <a:t>Because the church in Rome had always been strong in this regard, Paul assures them that God would soon </a:t>
            </a:r>
            <a:r>
              <a:rPr lang="en-US" sz="2800" b="1" u="sng" dirty="0" smtClean="0">
                <a:effectLst>
                  <a:outerShdw blurRad="38100" dist="38100" dir="2700000" algn="tl">
                    <a:srgbClr val="000000">
                      <a:alpha val="43137"/>
                    </a:srgbClr>
                  </a:outerShdw>
                </a:effectLst>
                <a:latin typeface="Cambria" pitchFamily="18" charset="0"/>
              </a:rPr>
              <a:t>defeat</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Satan</a:t>
            </a:r>
            <a:r>
              <a:rPr lang="en-US" sz="2800" b="1" dirty="0" smtClean="0">
                <a:latin typeface="Cambria" pitchFamily="18" charset="0"/>
              </a:rPr>
              <a:t>, and that God’s means would be the </a:t>
            </a:r>
            <a:r>
              <a:rPr lang="en-US" sz="2800" b="1" i="1" dirty="0" smtClean="0">
                <a:effectLst>
                  <a:outerShdw blurRad="38100" dist="38100" dir="2700000" algn="tl">
                    <a:srgbClr val="000000">
                      <a:alpha val="43137"/>
                    </a:srgbClr>
                  </a:outerShdw>
                </a:effectLst>
                <a:latin typeface="Cambria" pitchFamily="18" charset="0"/>
              </a:rPr>
              <a:t>feet</a:t>
            </a:r>
            <a:r>
              <a:rPr lang="en-US" sz="2800" b="1" dirty="0" smtClean="0">
                <a:latin typeface="Cambria" pitchFamily="18" charset="0"/>
              </a:rPr>
              <a:t> of His faithful followers.  </a:t>
            </a:r>
            <a:endParaRPr lang="en-US" sz="2200" i="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16:19 – 20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2" name="Picture 1" descr="16 - 20 text2.jpg"/>
          <p:cNvPicPr>
            <a:picLocks noChangeAspect="1"/>
          </p:cNvPicPr>
          <p:nvPr/>
        </p:nvPicPr>
        <p:blipFill>
          <a:blip r:embed="rId2" cstate="print"/>
          <a:srcRect t="2542" b="8493"/>
          <a:stretch>
            <a:fillRect/>
          </a:stretch>
        </p:blipFill>
        <p:spPr>
          <a:xfrm>
            <a:off x="381000" y="1066800"/>
            <a:ext cx="8305800" cy="5541923"/>
          </a:xfrm>
          <a:prstGeom prst="rect">
            <a:avLst/>
          </a:prstGeom>
          <a:ln>
            <a:noFill/>
          </a:ln>
          <a:effectLst>
            <a:outerShdw blurRad="190500" algn="tl" rotWithShape="0">
              <a:srgbClr val="000000">
                <a:alpha val="70000"/>
              </a:srgbClr>
            </a:outerShdw>
          </a:effectLst>
        </p:spPr>
      </p:pic>
      <p:sp>
        <p:nvSpPr>
          <p:cNvPr id="3"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16:19 – 20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60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16:21 – 22  </a:t>
            </a:r>
          </a:p>
        </p:txBody>
      </p:sp>
      <p:sp>
        <p:nvSpPr>
          <p:cNvPr id="4" name="TextBox 3"/>
          <p:cNvSpPr txBox="1"/>
          <p:nvPr/>
        </p:nvSpPr>
        <p:spPr>
          <a:xfrm>
            <a:off x="381000" y="1066800"/>
            <a:ext cx="8458200" cy="221599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21</a:t>
            </a:r>
            <a:r>
              <a:rPr lang="en-US" sz="3000" i="1" dirty="0" smtClean="0">
                <a:latin typeface="Georgia" pitchFamily="18" charset="0"/>
              </a:rPr>
              <a:t>Timothy, my fellow worker, and Lucius, Jason, and Sosipater, my countrymen, greet you.  </a:t>
            </a:r>
            <a:r>
              <a:rPr lang="en-US" sz="3000" b="1" baseline="30000" dirty="0" smtClean="0">
                <a:effectLst>
                  <a:outerShdw blurRad="38100" dist="38100" dir="2700000" algn="tl">
                    <a:srgbClr val="000000">
                      <a:alpha val="43137"/>
                    </a:srgbClr>
                  </a:outerShdw>
                </a:effectLst>
                <a:latin typeface="Georgia" pitchFamily="18" charset="0"/>
              </a:rPr>
              <a:t>22</a:t>
            </a:r>
            <a:r>
              <a:rPr lang="en-US" sz="3000" i="1" dirty="0" smtClean="0">
                <a:latin typeface="Georgia" pitchFamily="18" charset="0"/>
              </a:rPr>
              <a:t>I, Tertius, who wrote this epistle, greet you in the Lord.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apostle Paul was willing to stand alone for the truth if necessary, but he was anything but independent or aloof.  He usually traveled with an entourage that grew over time.  </a:t>
            </a:r>
          </a:p>
          <a:p>
            <a:pPr marL="274320" indent="-274320">
              <a:spcAft>
                <a:spcPts val="1200"/>
              </a:spcAft>
              <a:buFont typeface="Arial" pitchFamily="34" charset="0"/>
              <a:buChar char="•"/>
            </a:pPr>
            <a:r>
              <a:rPr lang="en-US" sz="2800" b="1" dirty="0" smtClean="0">
                <a:latin typeface="Cambria" pitchFamily="18" charset="0"/>
              </a:rPr>
              <a:t>At the time of writing Romans, Paul had no fewer than five serious ministers-in-training with him in Corinth and several others out on assignment (</a:t>
            </a:r>
            <a:r>
              <a:rPr lang="en-US" sz="2800" b="1" i="1" dirty="0" smtClean="0">
                <a:latin typeface="Cambria" pitchFamily="18" charset="0"/>
              </a:rPr>
              <a:t>Silas, Luke, and Titus, to name a few</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When forced to travel ahead, he always waited for his group (</a:t>
            </a:r>
            <a:r>
              <a:rPr lang="en-US" sz="2800" b="1" dirty="0" smtClean="0">
                <a:effectLst>
                  <a:outerShdw blurRad="38100" dist="38100" dir="2700000" algn="tl">
                    <a:srgbClr val="000000">
                      <a:alpha val="43137"/>
                    </a:srgbClr>
                  </a:outerShdw>
                </a:effectLst>
                <a:latin typeface="Cambria" pitchFamily="18" charset="0"/>
              </a:rPr>
              <a:t>Acts 17:16; 18:5</a:t>
            </a:r>
            <a:r>
              <a:rPr lang="en-US" sz="2800" b="1" dirty="0" smtClean="0">
                <a:latin typeface="Cambria" pitchFamily="18" charset="0"/>
              </a:rPr>
              <a:t>), and when left alone during his second Roman imprisonment, he longed for companionship (</a:t>
            </a:r>
            <a:r>
              <a:rPr lang="en-US" sz="2800" b="1" dirty="0" smtClean="0">
                <a:effectLst>
                  <a:outerShdw blurRad="38100" dist="38100" dir="2700000" algn="tl">
                    <a:srgbClr val="000000">
                      <a:alpha val="43137"/>
                    </a:srgbClr>
                  </a:outerShdw>
                </a:effectLst>
                <a:latin typeface="Cambria" pitchFamily="18" charset="0"/>
              </a:rPr>
              <a:t>2Tim 4:9-11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16:21 – 22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loved the people who labored alongside him.  In fact, he depended upon them.  Having grown emotionally attached to his friends, his joy was diminished when they were not near.  </a:t>
            </a:r>
          </a:p>
          <a:p>
            <a:pPr marL="274320" indent="-274320">
              <a:spcAft>
                <a:spcPts val="1200"/>
              </a:spcAft>
              <a:buFont typeface="Arial" pitchFamily="34" charset="0"/>
              <a:buChar char="•"/>
            </a:pPr>
            <a:r>
              <a:rPr lang="en-US" sz="2800" b="1" dirty="0" smtClean="0">
                <a:latin typeface="Cambria" pitchFamily="18" charset="0"/>
              </a:rPr>
              <a:t>This is as it should be.  God did not create us to be alone or aloof.  That’s not to say we should be incapable of solitude; when left alone, Paul made good use of his time.  </a:t>
            </a:r>
          </a:p>
          <a:p>
            <a:pPr marL="274320" indent="-274320">
              <a:spcAft>
                <a:spcPts val="1200"/>
              </a:spcAft>
              <a:buFont typeface="Arial" pitchFamily="34" charset="0"/>
              <a:buChar char="•"/>
            </a:pPr>
            <a:r>
              <a:rPr lang="en-US" sz="2800" b="1" dirty="0" smtClean="0">
                <a:latin typeface="Cambria" pitchFamily="18" charset="0"/>
              </a:rPr>
              <a:t>But collaboration fueled his enthusiasm and enlarged his ministry.  Paul clearly preferred the company of others.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16:21 – 22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Overview . . . </a:t>
            </a:r>
          </a:p>
          <a:p>
            <a:pPr marL="274320" indent="-274320">
              <a:spcAft>
                <a:spcPts val="1800"/>
              </a:spcAft>
              <a:buFont typeface="Arial" pitchFamily="34" charset="0"/>
              <a:buChar char="•"/>
            </a:pPr>
            <a:r>
              <a:rPr lang="en-US" sz="2800" b="1" dirty="0" smtClean="0">
                <a:latin typeface="Cambria" pitchFamily="18" charset="0"/>
              </a:rPr>
              <a:t>A </a:t>
            </a:r>
            <a:r>
              <a:rPr lang="en-US" sz="2800" b="1" i="1" dirty="0" smtClean="0">
                <a:effectLst>
                  <a:outerShdw blurRad="38100" dist="38100" dir="2700000" algn="tl">
                    <a:srgbClr val="000000">
                      <a:alpha val="43137"/>
                    </a:srgbClr>
                  </a:outerShdw>
                </a:effectLst>
                <a:latin typeface="Cambria" pitchFamily="18" charset="0"/>
              </a:rPr>
              <a:t>final warning</a:t>
            </a:r>
            <a:r>
              <a:rPr lang="en-US" sz="2800" b="1" dirty="0" smtClean="0">
                <a:latin typeface="Cambria" pitchFamily="18" charset="0"/>
              </a:rPr>
              <a:t> is given against those who would cause divisions and occasions of stumbling contrary to what Paul had taught in this epistle (</a:t>
            </a:r>
            <a:r>
              <a:rPr lang="en-US" sz="2800" b="1" dirty="0" smtClean="0">
                <a:effectLst>
                  <a:outerShdw blurRad="38100" dist="38100" dir="2700000" algn="tl">
                    <a:srgbClr val="000000">
                      <a:alpha val="43137"/>
                    </a:srgbClr>
                  </a:outerShdw>
                </a:effectLst>
                <a:latin typeface="Cambria" pitchFamily="18" charset="0"/>
              </a:rPr>
              <a:t>17-18</a:t>
            </a:r>
            <a:r>
              <a:rPr lang="en-US" sz="2800" b="1" dirty="0" smtClean="0">
                <a:latin typeface="Cambria" pitchFamily="18" charset="0"/>
              </a:rPr>
              <a:t>).  For above all else, Paul wanted to ensure their continued obedience in the gospel (</a:t>
            </a:r>
            <a:r>
              <a:rPr lang="en-US" sz="2800" b="1" dirty="0" smtClean="0">
                <a:effectLst>
                  <a:outerShdw blurRad="38100" dist="38100" dir="2700000" algn="tl">
                    <a:srgbClr val="000000">
                      <a:alpha val="43137"/>
                    </a:srgbClr>
                  </a:outerShdw>
                </a:effectLst>
                <a:latin typeface="Cambria" pitchFamily="18" charset="0"/>
              </a:rPr>
              <a:t>19-20</a:t>
            </a:r>
            <a:r>
              <a:rPr lang="en-US" sz="2800" b="1" dirty="0" smtClean="0">
                <a:latin typeface="Cambria" pitchFamily="18" charset="0"/>
              </a:rPr>
              <a:t>).</a:t>
            </a:r>
          </a:p>
          <a:p>
            <a:pPr marL="274320" indent="-274320">
              <a:spcAft>
                <a:spcPts val="1800"/>
              </a:spcAft>
              <a:buFont typeface="Arial" pitchFamily="34" charset="0"/>
              <a:buChar char="•"/>
            </a:pPr>
            <a:r>
              <a:rPr lang="en-US" sz="2800" b="1" dirty="0" smtClean="0">
                <a:latin typeface="Cambria" pitchFamily="18" charset="0"/>
              </a:rPr>
              <a:t>Paul’s companions at Corinth add their greetings (</a:t>
            </a:r>
            <a:r>
              <a:rPr lang="en-US" sz="2800" b="1" dirty="0" smtClean="0">
                <a:effectLst>
                  <a:outerShdw blurRad="38100" dist="38100" dir="2700000" algn="tl">
                    <a:srgbClr val="000000">
                      <a:alpha val="43137"/>
                    </a:srgbClr>
                  </a:outerShdw>
                </a:effectLst>
                <a:latin typeface="Cambria" pitchFamily="18" charset="0"/>
              </a:rPr>
              <a:t>21-24</a:t>
            </a:r>
            <a:r>
              <a:rPr lang="en-US" sz="2800" b="1" dirty="0" smtClean="0">
                <a:latin typeface="Cambria" pitchFamily="18" charset="0"/>
              </a:rPr>
              <a:t>), and Paul closes this wonderful epistle with an expression of praise to God for the revelation of the gospel which was leading to the obedience of faith among all nations (</a:t>
            </a:r>
            <a:r>
              <a:rPr lang="en-US" sz="2800" b="1" dirty="0" smtClean="0">
                <a:effectLst>
                  <a:outerShdw blurRad="38100" dist="38100" dir="2700000" algn="tl">
                    <a:srgbClr val="000000">
                      <a:alpha val="43137"/>
                    </a:srgbClr>
                  </a:outerShdw>
                </a:effectLst>
                <a:latin typeface="Cambria" pitchFamily="18" charset="0"/>
              </a:rPr>
              <a:t>25-27</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16:17 – 27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After greeting a list of people in Rome whom he anticipated seeing (</a:t>
            </a:r>
            <a:r>
              <a:rPr lang="en-US" sz="2800" b="1" dirty="0" smtClean="0">
                <a:effectLst>
                  <a:outerShdw blurRad="38100" dist="38100" dir="2700000" algn="tl">
                    <a:srgbClr val="000000">
                      <a:alpha val="43137"/>
                    </a:srgbClr>
                  </a:outerShdw>
                </a:effectLst>
                <a:latin typeface="Cambria" pitchFamily="18" charset="0"/>
              </a:rPr>
              <a:t>16:16</a:t>
            </a:r>
            <a:r>
              <a:rPr lang="en-US" sz="2800" b="1" dirty="0" smtClean="0">
                <a:latin typeface="Cambria" pitchFamily="18" charset="0"/>
              </a:rPr>
              <a:t>) and commending their internal strength (</a:t>
            </a:r>
            <a:r>
              <a:rPr lang="en-US" sz="2800" b="1" dirty="0" smtClean="0">
                <a:effectLst>
                  <a:outerShdw blurRad="38100" dist="38100" dir="2700000" algn="tl">
                    <a:srgbClr val="000000">
                      <a:alpha val="43137"/>
                    </a:srgbClr>
                  </a:outerShdw>
                </a:effectLst>
                <a:latin typeface="Cambria" pitchFamily="18" charset="0"/>
              </a:rPr>
              <a:t>16:17-20</a:t>
            </a:r>
            <a:r>
              <a:rPr lang="en-US" sz="2800" b="1" dirty="0" smtClean="0">
                <a:latin typeface="Cambria" pitchFamily="18" charset="0"/>
              </a:rPr>
              <a:t>), the apostle sent greetings from some of his top aides and closest friends.  </a:t>
            </a:r>
          </a:p>
          <a:p>
            <a:pPr marL="274320" indent="-274320">
              <a:spcAft>
                <a:spcPts val="1200"/>
              </a:spcAft>
              <a:buFont typeface="Arial" pitchFamily="34" charset="0"/>
              <a:buChar char="•"/>
            </a:pPr>
            <a:r>
              <a:rPr lang="en-US" sz="2800" b="1" dirty="0" smtClean="0">
                <a:latin typeface="Cambria" pitchFamily="18" charset="0"/>
              </a:rPr>
              <a:t>Paul first met </a:t>
            </a:r>
            <a:r>
              <a:rPr lang="en-US" sz="2800" b="1" dirty="0" smtClean="0">
                <a:effectLst>
                  <a:outerShdw blurRad="38100" dist="38100" dir="2700000" algn="tl">
                    <a:srgbClr val="000000">
                      <a:alpha val="43137"/>
                    </a:srgbClr>
                  </a:outerShdw>
                </a:effectLst>
                <a:latin typeface="Cambria" pitchFamily="18" charset="0"/>
              </a:rPr>
              <a:t>Timothy</a:t>
            </a:r>
            <a:r>
              <a:rPr lang="en-US" sz="2800" b="1" dirty="0" smtClean="0">
                <a:latin typeface="Cambria" pitchFamily="18" charset="0"/>
              </a:rPr>
              <a:t> when visiting the towns of Lystra and Derbe (</a:t>
            </a:r>
            <a:r>
              <a:rPr lang="en-US" sz="2800" b="1" dirty="0" smtClean="0">
                <a:effectLst>
                  <a:outerShdw blurRad="38100" dist="38100" dir="2700000" algn="tl">
                    <a:srgbClr val="000000">
                      <a:alpha val="43137"/>
                    </a:srgbClr>
                  </a:outerShdw>
                </a:effectLst>
                <a:latin typeface="Cambria" pitchFamily="18" charset="0"/>
              </a:rPr>
              <a:t>Acts 16:1-2</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Timothy</a:t>
            </a:r>
            <a:r>
              <a:rPr lang="en-US" sz="2800" b="1" dirty="0" smtClean="0">
                <a:latin typeface="Cambria" pitchFamily="18" charset="0"/>
              </a:rPr>
              <a:t> impressed Paul so much that the apostle invited him to join the mission.  </a:t>
            </a:r>
          </a:p>
          <a:p>
            <a:pPr marL="274320" indent="-274320">
              <a:spcAft>
                <a:spcPts val="1200"/>
              </a:spcAft>
              <a:buFont typeface="Arial" pitchFamily="34" charset="0"/>
              <a:buChar char="•"/>
            </a:pPr>
            <a:r>
              <a:rPr lang="en-US" sz="2800" b="1" dirty="0" smtClean="0">
                <a:latin typeface="Cambria" pitchFamily="18" charset="0"/>
              </a:rPr>
              <a:t>By the time Paul completed this letter, </a:t>
            </a:r>
            <a:r>
              <a:rPr lang="en-US" sz="2800" b="1" dirty="0" smtClean="0">
                <a:effectLst>
                  <a:outerShdw blurRad="38100" dist="38100" dir="2700000" algn="tl">
                    <a:srgbClr val="000000">
                      <a:alpha val="43137"/>
                    </a:srgbClr>
                  </a:outerShdw>
                </a:effectLst>
                <a:latin typeface="Cambria" pitchFamily="18" charset="0"/>
              </a:rPr>
              <a:t>Timothy</a:t>
            </a:r>
            <a:r>
              <a:rPr lang="en-US" sz="2800" b="1" dirty="0" smtClean="0">
                <a:latin typeface="Cambria" pitchFamily="18" charset="0"/>
              </a:rPr>
              <a:t> had become one of his closest friends and was among his most capable assistants.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16:21 – 22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also names </a:t>
            </a:r>
            <a:r>
              <a:rPr lang="en-US" sz="2800" b="1" i="1" u="sng" dirty="0" smtClean="0">
                <a:latin typeface="Cambria" pitchFamily="18" charset="0"/>
              </a:rPr>
              <a:t>three other men</a:t>
            </a:r>
            <a:r>
              <a:rPr lang="en-US" sz="2800" b="1" dirty="0" smtClean="0">
                <a:latin typeface="Cambria" pitchFamily="18" charset="0"/>
              </a:rPr>
              <a:t> who had joined the growing band of ministers.  </a:t>
            </a:r>
            <a:r>
              <a:rPr lang="en-US" sz="2800" b="1" dirty="0" smtClean="0">
                <a:effectLst>
                  <a:outerShdw blurRad="38100" dist="38100" dir="2700000" algn="tl">
                    <a:srgbClr val="000000">
                      <a:alpha val="43137"/>
                    </a:srgbClr>
                  </a:outerShdw>
                </a:effectLst>
                <a:latin typeface="Cambria" pitchFamily="18" charset="0"/>
              </a:rPr>
              <a:t>Lucius</a:t>
            </a:r>
            <a:r>
              <a:rPr lang="en-US" sz="2800" b="1" dirty="0" smtClean="0">
                <a:latin typeface="Cambria" pitchFamily="18" charset="0"/>
              </a:rPr>
              <a:t> was probably one of the “prophets and teachers” ministering in Antioch who heard God’s instructions to send our Paul and Barnabas   (</a:t>
            </a:r>
            <a:r>
              <a:rPr lang="en-US" sz="2800" b="1" dirty="0" smtClean="0">
                <a:effectLst>
                  <a:outerShdw blurRad="38100" dist="38100" dir="2700000" algn="tl">
                    <a:srgbClr val="000000">
                      <a:alpha val="43137"/>
                    </a:srgbClr>
                  </a:outerShdw>
                </a:effectLst>
                <a:latin typeface="Cambria" pitchFamily="18" charset="0"/>
              </a:rPr>
              <a:t>Acts 13:1</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Paul first met </a:t>
            </a:r>
            <a:r>
              <a:rPr lang="en-US" sz="2800" b="1" dirty="0" smtClean="0">
                <a:effectLst>
                  <a:outerShdw blurRad="38100" dist="38100" dir="2700000" algn="tl">
                    <a:srgbClr val="000000">
                      <a:alpha val="43137"/>
                    </a:srgbClr>
                  </a:outerShdw>
                </a:effectLst>
                <a:latin typeface="Cambria" pitchFamily="18" charset="0"/>
              </a:rPr>
              <a:t>Jason</a:t>
            </a:r>
            <a:r>
              <a:rPr lang="en-US" sz="2800" b="1" dirty="0" smtClean="0">
                <a:latin typeface="Cambria" pitchFamily="18" charset="0"/>
              </a:rPr>
              <a:t> in Thessalonica, where he witnessed his bravery firsthand (</a:t>
            </a:r>
            <a:r>
              <a:rPr lang="en-US" sz="2800" b="1" dirty="0" smtClean="0">
                <a:effectLst>
                  <a:outerShdw blurRad="38100" dist="38100" dir="2700000" algn="tl">
                    <a:srgbClr val="000000">
                      <a:alpha val="43137"/>
                    </a:srgbClr>
                  </a:outerShdw>
                </a:effectLst>
                <a:latin typeface="Cambria" pitchFamily="18" charset="0"/>
              </a:rPr>
              <a:t>Acts 17:5-9</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Sosipater</a:t>
            </a:r>
            <a:r>
              <a:rPr lang="en-US" sz="2800" b="1" dirty="0" smtClean="0">
                <a:latin typeface="Cambria" pitchFamily="18" charset="0"/>
              </a:rPr>
              <a:t> joined the group when Paul ministered in Berea (</a:t>
            </a:r>
            <a:r>
              <a:rPr lang="en-US" sz="2800" b="1" dirty="0" smtClean="0">
                <a:effectLst>
                  <a:outerShdw blurRad="38100" dist="38100" dir="2700000" algn="tl">
                    <a:srgbClr val="000000">
                      <a:alpha val="43137"/>
                    </a:srgbClr>
                  </a:outerShdw>
                </a:effectLst>
                <a:latin typeface="Cambria" pitchFamily="18" charset="0"/>
              </a:rPr>
              <a:t>Acts 20:4</a:t>
            </a:r>
            <a:r>
              <a:rPr lang="en-US" sz="2800" b="1" dirty="0" smtClean="0">
                <a:latin typeface="Cambria" pitchFamily="18" charset="0"/>
              </a:rPr>
              <a:t>, where he is called Sopater).  Appropriately, Paul calls them “kinsmen,” a term he reserved for Jews (</a:t>
            </a:r>
            <a:r>
              <a:rPr lang="en-US" sz="2800" b="1" dirty="0" smtClean="0">
                <a:effectLst>
                  <a:outerShdw blurRad="38100" dist="38100" dir="2700000" algn="tl">
                    <a:srgbClr val="000000">
                      <a:alpha val="43137"/>
                    </a:srgbClr>
                  </a:outerShdw>
                </a:effectLst>
                <a:latin typeface="Cambria" pitchFamily="18" charset="0"/>
              </a:rPr>
              <a:t>16:7, 11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16:21 – 22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permits his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amanuensis</a:t>
            </a:r>
            <a:r>
              <a:rPr lang="en-US" sz="2800" b="1" i="1" dirty="0" smtClean="0">
                <a:latin typeface="Cambria" pitchFamily="18" charset="0"/>
              </a:rPr>
              <a: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Tertius</a:t>
            </a:r>
            <a:r>
              <a:rPr lang="en-US" sz="2800" b="1" dirty="0" smtClean="0">
                <a:latin typeface="Cambria" pitchFamily="18" charset="0"/>
              </a:rPr>
              <a:t>, to include his own greeting.  It was very common practice for Paul to have one of his assistants write out his thoughts for him.    </a:t>
            </a:r>
          </a:p>
          <a:p>
            <a:pPr marL="274320" indent="-274320">
              <a:spcAft>
                <a:spcPts val="1200"/>
              </a:spcAft>
              <a:buFont typeface="Arial" pitchFamily="34" charset="0"/>
              <a:buChar char="•"/>
            </a:pPr>
            <a:r>
              <a:rPr lang="en-US" sz="2800" b="1" dirty="0" smtClean="0">
                <a:latin typeface="Cambria" pitchFamily="18" charset="0"/>
              </a:rPr>
              <a:t>They had heard their mentor speak on a given subject dozens of times and could prepare a faithful draft with a little direction.  Then, after a thorough edit by the apostle himself, his </a:t>
            </a:r>
            <a:r>
              <a:rPr lang="en-US" sz="2800" b="1" i="1" dirty="0" smtClean="0">
                <a:effectLst>
                  <a:outerShdw blurRad="38100" dist="38100" dir="2700000" algn="tl">
                    <a:srgbClr val="000000">
                      <a:alpha val="43137"/>
                    </a:srgbClr>
                  </a:outerShdw>
                </a:effectLst>
                <a:latin typeface="Cambria" pitchFamily="18" charset="0"/>
              </a:rPr>
              <a:t>amanuensis</a:t>
            </a:r>
            <a:r>
              <a:rPr lang="en-US" sz="2800" b="1" dirty="0" smtClean="0">
                <a:latin typeface="Cambria" pitchFamily="18" charset="0"/>
              </a:rPr>
              <a:t> would prepare the final draft using his best penmanship.  </a:t>
            </a:r>
          </a:p>
          <a:p>
            <a:pPr marL="274320" indent="-274320">
              <a:spcAft>
                <a:spcPts val="1200"/>
              </a:spcAft>
              <a:buFont typeface="Arial" pitchFamily="34" charset="0"/>
              <a:buChar char="•"/>
            </a:pPr>
            <a:r>
              <a:rPr lang="en-US" sz="2800" b="1" dirty="0" smtClean="0">
                <a:latin typeface="Cambria" pitchFamily="18" charset="0"/>
              </a:rPr>
              <a:t>Paul frequently added his own person touch near the end: </a:t>
            </a:r>
            <a:r>
              <a:rPr lang="en-US" sz="2800" b="1" dirty="0" smtClean="0">
                <a:effectLst>
                  <a:outerShdw blurRad="38100" dist="38100" dir="2700000" algn="tl">
                    <a:srgbClr val="000000">
                      <a:alpha val="43137"/>
                    </a:srgbClr>
                  </a:outerShdw>
                </a:effectLst>
                <a:latin typeface="Cambria" pitchFamily="18" charset="0"/>
              </a:rPr>
              <a:t>1Cor16:21</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Gal 6:11</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Col 4:18</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Phlm 1:19</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16:21 – 22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55093"/>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a:t>
            </a:r>
            <a:r>
              <a:rPr lang="en-US" sz="2800" b="1" i="1" dirty="0" smtClean="0">
                <a:effectLst>
                  <a:outerShdw blurRad="38100" dist="38100" dir="2700000" algn="tl">
                    <a:srgbClr val="000000">
                      <a:alpha val="43137"/>
                    </a:srgbClr>
                  </a:outerShdw>
                </a:effectLst>
                <a:latin typeface="Cambria" pitchFamily="18" charset="0"/>
              </a:rPr>
              <a:t>amanuensis</a:t>
            </a:r>
            <a:r>
              <a:rPr lang="en-US" sz="2800" b="1" dirty="0" smtClean="0">
                <a:latin typeface="Cambria" pitchFamily="18" charset="0"/>
              </a:rPr>
              <a:t> was not a “</a:t>
            </a:r>
            <a:r>
              <a:rPr lang="en-US" sz="2800" b="1" dirty="0" smtClean="0">
                <a:effectLst>
                  <a:outerShdw blurRad="38100" dist="38100" dir="2700000" algn="tl">
                    <a:srgbClr val="000000">
                      <a:alpha val="43137"/>
                    </a:srgbClr>
                  </a:outerShdw>
                </a:effectLst>
                <a:latin typeface="Cambria" pitchFamily="18" charset="0"/>
              </a:rPr>
              <a:t>ghostwriter.</a:t>
            </a:r>
            <a:r>
              <a:rPr lang="en-US" sz="2800" b="1" dirty="0" smtClean="0">
                <a:latin typeface="Cambria" pitchFamily="18" charset="0"/>
              </a:rPr>
              <a:t>”  All of the epistle of Paul were one hundred percent Paul’s.  He supervised, reviewed, and approved the actual wording, and he signed the document as his own.      </a:t>
            </a:r>
          </a:p>
          <a:p>
            <a:pPr marL="274320" indent="-274320">
              <a:spcAft>
                <a:spcPts val="1200"/>
              </a:spcAft>
              <a:buFont typeface="Arial" pitchFamily="34" charset="0"/>
              <a:buChar char="•"/>
            </a:pPr>
            <a:r>
              <a:rPr lang="en-US" sz="2800" b="1" dirty="0" smtClean="0">
                <a:latin typeface="Cambria" pitchFamily="18" charset="0"/>
              </a:rPr>
              <a:t>In time-honored tradition, he charged a trusted assistant with the task of penning the final product.  And in this case, the </a:t>
            </a:r>
            <a:r>
              <a:rPr lang="en-US" sz="2800" b="1" i="1" dirty="0" smtClean="0">
                <a:effectLst>
                  <a:outerShdw blurRad="38100" dist="38100" dir="2700000" algn="tl">
                    <a:srgbClr val="000000">
                      <a:alpha val="43137"/>
                    </a:srgbClr>
                  </a:outerShdw>
                </a:effectLst>
                <a:latin typeface="Cambria" pitchFamily="18" charset="0"/>
              </a:rPr>
              <a:t>amanuensis</a:t>
            </a:r>
            <a:r>
              <a:rPr lang="en-US" sz="2800" b="1" dirty="0" smtClean="0">
                <a:latin typeface="Cambria" pitchFamily="18" charset="0"/>
              </a:rPr>
              <a:t> was named </a:t>
            </a:r>
            <a:r>
              <a:rPr lang="en-US" sz="2800" b="1" dirty="0" smtClean="0">
                <a:effectLst>
                  <a:outerShdw blurRad="38100" dist="38100" dir="2700000" algn="tl">
                    <a:srgbClr val="000000">
                      <a:alpha val="43137"/>
                    </a:srgbClr>
                  </a:outerShdw>
                </a:effectLst>
                <a:latin typeface="Cambria" pitchFamily="18" charset="0"/>
              </a:rPr>
              <a:t>Tertius</a:t>
            </a:r>
            <a:r>
              <a:rPr lang="en-US" sz="2800" b="1" dirty="0" smtClean="0">
                <a:latin typeface="Cambria" pitchFamily="18" charset="0"/>
              </a:rPr>
              <a:t>, which means “</a:t>
            </a:r>
            <a:r>
              <a:rPr lang="en-US" sz="2800" b="1" dirty="0" smtClean="0">
                <a:effectLst>
                  <a:outerShdw blurRad="38100" dist="38100" dir="2700000" algn="tl">
                    <a:srgbClr val="000000">
                      <a:alpha val="43137"/>
                    </a:srgbClr>
                  </a:outerShdw>
                </a:effectLst>
                <a:latin typeface="Cambria" pitchFamily="18" charset="0"/>
              </a:rPr>
              <a:t>third</a:t>
            </a:r>
            <a:r>
              <a:rPr lang="en-US" sz="2800" b="1" dirty="0" smtClean="0">
                <a:latin typeface="Cambria" pitchFamily="18" charset="0"/>
              </a:rPr>
              <a:t>.”  His was a common name for a slave.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16:21 – 22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60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16:23 – 24  </a:t>
            </a:r>
          </a:p>
        </p:txBody>
      </p:sp>
      <p:sp>
        <p:nvSpPr>
          <p:cNvPr id="4" name="TextBox 3"/>
          <p:cNvSpPr txBox="1"/>
          <p:nvPr/>
        </p:nvSpPr>
        <p:spPr>
          <a:xfrm>
            <a:off x="381000" y="1066800"/>
            <a:ext cx="8458200" cy="2677656"/>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23</a:t>
            </a:r>
            <a:r>
              <a:rPr lang="en-US" sz="3000" i="1" dirty="0" smtClean="0">
                <a:latin typeface="Georgia" pitchFamily="18" charset="0"/>
              </a:rPr>
              <a:t>Gaius, my host and the host of the whole church, greets you.  Erastus, the treasurer of the city, greets you, and Quartus, a brother.  </a:t>
            </a:r>
            <a:r>
              <a:rPr lang="en-US" sz="3000" b="1" baseline="30000" dirty="0" smtClean="0">
                <a:effectLst>
                  <a:outerShdw blurRad="38100" dist="38100" dir="2700000" algn="tl">
                    <a:srgbClr val="000000">
                      <a:alpha val="43137"/>
                    </a:srgbClr>
                  </a:outerShdw>
                </a:effectLst>
                <a:latin typeface="Georgia" pitchFamily="18" charset="0"/>
              </a:rPr>
              <a:t>24</a:t>
            </a:r>
            <a:r>
              <a:rPr lang="en-US" sz="3000" i="1" dirty="0" smtClean="0">
                <a:latin typeface="Georgia" pitchFamily="18" charset="0"/>
              </a:rPr>
              <a:t>The grace of our Lord Jesus Christ be with you all.  Amen.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During Paul’s three months in Greece (</a:t>
            </a:r>
            <a:r>
              <a:rPr lang="en-US" sz="2800" b="1" dirty="0" smtClean="0">
                <a:effectLst>
                  <a:outerShdw blurRad="38100" dist="38100" dir="2700000" algn="tl">
                    <a:srgbClr val="000000">
                      <a:alpha val="43137"/>
                    </a:srgbClr>
                  </a:outerShdw>
                </a:effectLst>
                <a:latin typeface="Cambria" pitchFamily="18" charset="0"/>
              </a:rPr>
              <a:t>Acts 20</a:t>
            </a:r>
            <a:r>
              <a:rPr lang="en-US" sz="2800" b="1" dirty="0" smtClean="0">
                <a:latin typeface="Cambria" pitchFamily="18" charset="0"/>
              </a:rPr>
              <a:t>), he most likely was hosted by none other than a wealthy convert named </a:t>
            </a:r>
            <a:r>
              <a:rPr lang="en-US" sz="2800" b="1" dirty="0" smtClean="0">
                <a:effectLst>
                  <a:outerShdw blurRad="38100" dist="38100" dir="2700000" algn="tl">
                    <a:srgbClr val="000000">
                      <a:alpha val="43137"/>
                    </a:srgbClr>
                  </a:outerShdw>
                </a:effectLst>
                <a:latin typeface="Cambria" pitchFamily="18" charset="0"/>
              </a:rPr>
              <a:t>Gaius</a:t>
            </a:r>
            <a:r>
              <a:rPr lang="en-US" sz="2800" b="1" dirty="0" smtClean="0">
                <a:latin typeface="Cambria" pitchFamily="18" charset="0"/>
              </a:rPr>
              <a:t>, whom Paul personally baptized (</a:t>
            </a:r>
            <a:r>
              <a:rPr lang="en-US" sz="2800" b="1" dirty="0" smtClean="0">
                <a:effectLst>
                  <a:outerShdw blurRad="38100" dist="38100" dir="2700000" algn="tl">
                    <a:srgbClr val="000000">
                      <a:alpha val="43137"/>
                    </a:srgbClr>
                  </a:outerShdw>
                </a:effectLst>
                <a:latin typeface="Cambria" pitchFamily="18" charset="0"/>
              </a:rPr>
              <a:t>1Cor 1:14</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Erastus</a:t>
            </a:r>
            <a:r>
              <a:rPr lang="en-US" sz="2800" b="1" dirty="0" smtClean="0">
                <a:latin typeface="Cambria" pitchFamily="18" charset="0"/>
              </a:rPr>
              <a:t> was “the city treasurer,” most likely of Corinth.  City managers were often freed slaves who had attained a fair measure of wealth.  His name means “</a:t>
            </a:r>
            <a:r>
              <a:rPr lang="en-US" sz="2800" b="1" dirty="0" smtClean="0">
                <a:effectLst>
                  <a:outerShdw blurRad="38100" dist="38100" dir="2700000" algn="tl">
                    <a:srgbClr val="000000">
                      <a:alpha val="43137"/>
                    </a:srgbClr>
                  </a:outerShdw>
                </a:effectLst>
                <a:latin typeface="Cambria" pitchFamily="18" charset="0"/>
              </a:rPr>
              <a:t>beloved</a:t>
            </a:r>
            <a:r>
              <a:rPr lang="en-US" sz="2800" b="1" dirty="0" smtClean="0">
                <a:latin typeface="Cambria" pitchFamily="18" charset="0"/>
              </a:rPr>
              <a:t>” and was a common choice of freed slaves who no longer wanted to be identified as merely a number.  </a:t>
            </a:r>
          </a:p>
          <a:p>
            <a:pPr marL="274320" indent="-274320">
              <a:spcAft>
                <a:spcPts val="1200"/>
              </a:spcAft>
              <a:buFont typeface="Arial" pitchFamily="34" charset="0"/>
              <a:buChar char="•"/>
            </a:pPr>
            <a:r>
              <a:rPr lang="en-US" sz="2800" b="1" dirty="0" smtClean="0">
                <a:latin typeface="Cambria" pitchFamily="18" charset="0"/>
              </a:rPr>
              <a:t>It is not likely that this </a:t>
            </a:r>
            <a:r>
              <a:rPr lang="en-US" sz="2800" b="1" dirty="0" smtClean="0">
                <a:effectLst>
                  <a:outerShdw blurRad="38100" dist="38100" dir="2700000" algn="tl">
                    <a:srgbClr val="000000">
                      <a:alpha val="43137"/>
                    </a:srgbClr>
                  </a:outerShdw>
                </a:effectLst>
                <a:latin typeface="Cambria" pitchFamily="18" charset="0"/>
              </a:rPr>
              <a:t>Erastus</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Gaius</a:t>
            </a:r>
            <a:r>
              <a:rPr lang="en-US" sz="2800" b="1" dirty="0" smtClean="0">
                <a:latin typeface="Cambria" pitchFamily="18" charset="0"/>
              </a:rPr>
              <a:t> were the same men as those who traveled with Paul.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16:23 – 24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Quartus</a:t>
            </a:r>
            <a:r>
              <a:rPr lang="en-US" sz="2800" b="1" dirty="0" smtClean="0">
                <a:latin typeface="Cambria" pitchFamily="18" charset="0"/>
              </a:rPr>
              <a:t> means “</a:t>
            </a:r>
            <a:r>
              <a:rPr lang="en-US" sz="2800" b="1" i="1" dirty="0" smtClean="0">
                <a:effectLst>
                  <a:outerShdw blurRad="38100" dist="38100" dir="2700000" algn="tl">
                    <a:srgbClr val="000000">
                      <a:alpha val="43137"/>
                    </a:srgbClr>
                  </a:outerShdw>
                </a:effectLst>
                <a:latin typeface="Cambria" pitchFamily="18" charset="0"/>
              </a:rPr>
              <a:t>fourth</a:t>
            </a:r>
            <a:r>
              <a:rPr lang="en-US" sz="2800" b="1" dirty="0" smtClean="0">
                <a:latin typeface="Cambria" pitchFamily="18" charset="0"/>
              </a:rPr>
              <a:t>.”  Like </a:t>
            </a:r>
            <a:r>
              <a:rPr lang="en-US" sz="2800" b="1" dirty="0" smtClean="0">
                <a:effectLst>
                  <a:outerShdw blurRad="38100" dist="38100" dir="2700000" algn="tl">
                    <a:srgbClr val="000000">
                      <a:alpha val="43137"/>
                    </a:srgbClr>
                  </a:outerShdw>
                </a:effectLst>
                <a:latin typeface="Cambria" pitchFamily="18" charset="0"/>
              </a:rPr>
              <a:t>Tertius</a:t>
            </a:r>
            <a:r>
              <a:rPr lang="en-US" sz="2800" b="1" dirty="0" smtClean="0">
                <a:latin typeface="Cambria" pitchFamily="18" charset="0"/>
              </a:rPr>
              <a:t>, he was probably a slave.  Because he is grouped with Gaius and Erastus, we can assume he lived in Corinth and may have seven served in the household of Paul’s host.  </a:t>
            </a:r>
          </a:p>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Quartus</a:t>
            </a:r>
            <a:r>
              <a:rPr lang="en-US" sz="2800" b="1" dirty="0" smtClean="0">
                <a:latin typeface="Cambria" pitchFamily="18" charset="0"/>
              </a:rPr>
              <a:t> must have brimmed with joy when Paul called him “</a:t>
            </a:r>
            <a:r>
              <a:rPr lang="en-US" sz="2800" b="1" i="1" dirty="0" smtClean="0">
                <a:effectLst>
                  <a:outerShdw blurRad="38100" dist="38100" dir="2700000" algn="tl">
                    <a:srgbClr val="000000">
                      <a:alpha val="43137"/>
                    </a:srgbClr>
                  </a:outerShdw>
                </a:effectLst>
                <a:latin typeface="Cambria" pitchFamily="18" charset="0"/>
              </a:rPr>
              <a:t>brother.</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While a majority of later manuscripts include the words of </a:t>
            </a:r>
            <a:r>
              <a:rPr lang="en-US" sz="2800" b="1" dirty="0" smtClean="0">
                <a:effectLst>
                  <a:outerShdw blurRad="38100" dist="38100" dir="2700000" algn="tl">
                    <a:srgbClr val="000000">
                      <a:alpha val="43137"/>
                    </a:srgbClr>
                  </a:outerShdw>
                </a:effectLst>
                <a:latin typeface="Cambria" pitchFamily="18" charset="0"/>
              </a:rPr>
              <a:t>16:24</a:t>
            </a:r>
            <a:r>
              <a:rPr lang="en-US" sz="2800" b="1" dirty="0" smtClean="0">
                <a:latin typeface="Cambria" pitchFamily="18" charset="0"/>
              </a:rPr>
              <a:t>, it is relocated to </a:t>
            </a:r>
            <a:r>
              <a:rPr lang="en-US" sz="2800" b="1" dirty="0" smtClean="0">
                <a:effectLst>
                  <a:outerShdw blurRad="38100" dist="38100" dir="2700000" algn="tl">
                    <a:srgbClr val="000000">
                      <a:alpha val="43137"/>
                    </a:srgbClr>
                  </a:outerShdw>
                </a:effectLst>
                <a:latin typeface="Cambria" pitchFamily="18" charset="0"/>
              </a:rPr>
              <a:t>16:27</a:t>
            </a:r>
            <a:r>
              <a:rPr lang="en-US" sz="2800" b="1" dirty="0" smtClean="0">
                <a:latin typeface="Cambria" pitchFamily="18" charset="0"/>
              </a:rPr>
              <a:t> in some and missing entirely from the very oldest copies of the letter to the Romans.  Therefore, it is likely a later addition.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16:23 – 24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16:25 – 27  </a:t>
            </a:r>
          </a:p>
        </p:txBody>
      </p:sp>
      <p:pic>
        <p:nvPicPr>
          <p:cNvPr id="4" name="Picture 3" descr="16 - 25-27 text2.jpg"/>
          <p:cNvPicPr>
            <a:picLocks noChangeAspect="1"/>
          </p:cNvPicPr>
          <p:nvPr/>
        </p:nvPicPr>
        <p:blipFill>
          <a:blip r:embed="rId2" cstate="print"/>
          <a:srcRect t="17582" b="9158"/>
          <a:stretch>
            <a:fillRect/>
          </a:stretch>
        </p:blipFill>
        <p:spPr>
          <a:xfrm>
            <a:off x="381000" y="1219200"/>
            <a:ext cx="8459724" cy="4876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a:t>
            </a:r>
            <a:r>
              <a:rPr lang="en-US" sz="2800" b="1" i="1" dirty="0" smtClean="0">
                <a:effectLst>
                  <a:outerShdw blurRad="38100" dist="38100" dir="2700000" algn="tl">
                    <a:srgbClr val="000000">
                      <a:alpha val="43137"/>
                    </a:srgbClr>
                  </a:outerShdw>
                </a:effectLst>
                <a:latin typeface="Cambria" pitchFamily="18" charset="0"/>
              </a:rPr>
              <a:t>final section</a:t>
            </a:r>
            <a:r>
              <a:rPr lang="en-US" sz="2800" b="1" dirty="0" smtClean="0">
                <a:latin typeface="Cambria" pitchFamily="18" charset="0"/>
              </a:rPr>
              <a:t> of the final chapter offers a benediction that praises the majesty of God.  As Paul prepares to close, he set aside his arguments, he pushes doctrine to the background, he turns his thoughts away from people, and he gives full attention to the </a:t>
            </a:r>
            <a:r>
              <a:rPr lang="en-US" sz="2800" b="1" i="1" u="sng" dirty="0" smtClean="0">
                <a:latin typeface="Cambria" pitchFamily="18" charset="0"/>
              </a:rPr>
              <a:t>glory</a:t>
            </a:r>
            <a:r>
              <a:rPr lang="en-US" sz="2800" b="1" dirty="0" smtClean="0">
                <a:latin typeface="Cambria" pitchFamily="18" charset="0"/>
              </a:rPr>
              <a:t> of God.  </a:t>
            </a:r>
          </a:p>
          <a:p>
            <a:pPr marL="274320" indent="-274320">
              <a:spcAft>
                <a:spcPts val="1200"/>
              </a:spcAft>
              <a:buFont typeface="Arial" pitchFamily="34" charset="0"/>
              <a:buChar char="•"/>
            </a:pPr>
            <a:r>
              <a:rPr lang="en-US" sz="2800" b="1" dirty="0" smtClean="0">
                <a:latin typeface="Cambria" pitchFamily="18" charset="0"/>
              </a:rPr>
              <a:t>These </a:t>
            </a:r>
            <a:r>
              <a:rPr lang="en-US" sz="2800" b="1" i="1" u="sng" dirty="0" smtClean="0">
                <a:latin typeface="Cambria" pitchFamily="18" charset="0"/>
              </a:rPr>
              <a:t>three</a:t>
            </a:r>
            <a:r>
              <a:rPr lang="en-US" sz="2800" b="1" dirty="0" smtClean="0">
                <a:latin typeface="Cambria" pitchFamily="18" charset="0"/>
              </a:rPr>
              <a:t> </a:t>
            </a:r>
            <a:r>
              <a:rPr lang="en-US" sz="2800" b="1" i="1" u="sng" dirty="0" smtClean="0">
                <a:latin typeface="Cambria" pitchFamily="18" charset="0"/>
              </a:rPr>
              <a:t>verses</a:t>
            </a:r>
            <a:r>
              <a:rPr lang="en-US" sz="2800" b="1" dirty="0" smtClean="0">
                <a:latin typeface="Cambria" pitchFamily="18" charset="0"/>
              </a:rPr>
              <a:t> form one long sentence composed of several compound phrases, much like his opening line (</a:t>
            </a:r>
            <a:r>
              <a:rPr lang="en-US" sz="2800" b="1" dirty="0" smtClean="0">
                <a:effectLst>
                  <a:outerShdw blurRad="38100" dist="38100" dir="2700000" algn="tl">
                    <a:srgbClr val="000000">
                      <a:alpha val="43137"/>
                    </a:srgbClr>
                  </a:outerShdw>
                </a:effectLst>
                <a:latin typeface="Cambria" pitchFamily="18" charset="0"/>
              </a:rPr>
              <a:t>1:1-7</a:t>
            </a:r>
            <a:r>
              <a:rPr lang="en-US" sz="2800" b="1" dirty="0" smtClean="0">
                <a:latin typeface="Cambria" pitchFamily="18" charset="0"/>
              </a:rPr>
              <a:t>).  The basic sense is, </a:t>
            </a:r>
            <a:r>
              <a:rPr lang="en-US" sz="2800" b="1" i="1" dirty="0" smtClean="0">
                <a:effectLst>
                  <a:outerShdw blurRad="38100" dist="38100" dir="2700000" algn="tl">
                    <a:srgbClr val="000000">
                      <a:alpha val="43137"/>
                    </a:srgbClr>
                  </a:outerShdw>
                </a:effectLst>
                <a:latin typeface="Cambria" pitchFamily="18" charset="0"/>
              </a:rPr>
              <a:t>“Now to Him who is able to establish you . . . Be the glory forever.”</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16:25 – 27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But the words and phrases in between were anything but haphazard.  Paul carefully chose each one to reflect the message of his letter and to ascribe them to the authorship of God.  </a:t>
            </a:r>
          </a:p>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“Now to Him who is able to establish you”</a:t>
            </a:r>
            <a:r>
              <a:rPr lang="en-US" sz="2800" b="1" dirty="0" smtClean="0">
                <a:latin typeface="Cambria" pitchFamily="18" charset="0"/>
              </a:rPr>
              <a:t>  identifies God as the sole source of stability and strength for the believer.  While we are encouraged to engage in the Holy Spirit’s transforming work, we cannot transform ourselves.  </a:t>
            </a:r>
          </a:p>
          <a:p>
            <a:pPr marL="274320" indent="-274320">
              <a:spcAft>
                <a:spcPts val="1200"/>
              </a:spcAft>
              <a:buFont typeface="Arial" pitchFamily="34" charset="0"/>
              <a:buChar char="•"/>
            </a:pPr>
            <a:r>
              <a:rPr lang="en-US" sz="2800" b="1" dirty="0" smtClean="0">
                <a:latin typeface="Cambria" pitchFamily="18" charset="0"/>
              </a:rPr>
              <a:t>The Lord alone is able to do this.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16:25 – 27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20000">
            <a:off x="630539" y="3188039"/>
            <a:ext cx="5879298"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mj-lt"/>
              </a:rPr>
              <a:t>“Blessed Saints within the Vineyard”</a:t>
            </a:r>
          </a:p>
        </p:txBody>
      </p:sp>
      <p:sp>
        <p:nvSpPr>
          <p:cNvPr id="5" name="TextBox 4"/>
          <p:cNvSpPr txBox="1"/>
          <p:nvPr/>
        </p:nvSpPr>
        <p:spPr>
          <a:xfrm rot="-120000">
            <a:off x="609831" y="637512"/>
            <a:ext cx="4040339" cy="584775"/>
          </a:xfrm>
          <a:prstGeom prst="rect">
            <a:avLst/>
          </a:prstGeom>
          <a:noFill/>
        </p:spPr>
        <p:txBody>
          <a:bodyPr wrap="square" rtlCol="0">
            <a:spAutoFit/>
          </a:bodyPr>
          <a:lstStyle/>
          <a:p>
            <a:r>
              <a:rPr lang="en-US" sz="3200" dirty="0" smtClean="0">
                <a:solidFill>
                  <a:srgbClr val="C00000"/>
                </a:solidFill>
                <a:effectLst>
                  <a:outerShdw blurRad="38100" dist="38100" dir="2700000" algn="tl">
                    <a:srgbClr val="000000">
                      <a:alpha val="43137"/>
                    </a:srgbClr>
                  </a:outerShdw>
                </a:effectLst>
                <a:latin typeface="Britannic Bold" pitchFamily="34" charset="0"/>
              </a:rPr>
              <a:t>Tonight’s focus . . . </a:t>
            </a:r>
            <a:endParaRPr lang="en-US" sz="3200" dirty="0">
              <a:solidFill>
                <a:srgbClr val="C000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“According with my gospel and the message I proclaim about Jesus Christ.”</a:t>
            </a:r>
            <a:r>
              <a:rPr lang="en-US" sz="2800" b="1" dirty="0" smtClean="0">
                <a:latin typeface="Cambria" pitchFamily="18" charset="0"/>
              </a:rPr>
              <a:t>   The Lord establishes us in keeping with the promises of the gospel.  Paul calls the good news “my gospel,” not to claim authorship, but to claim ownership.  </a:t>
            </a:r>
          </a:p>
          <a:p>
            <a:pPr marL="274320" indent="-274320">
              <a:spcAft>
                <a:spcPts val="1200"/>
              </a:spcAft>
              <a:buFont typeface="Arial" pitchFamily="34" charset="0"/>
              <a:buChar char="•"/>
            </a:pPr>
            <a:r>
              <a:rPr lang="en-US" sz="2800" b="1" dirty="0" smtClean="0">
                <a:latin typeface="Cambria" pitchFamily="18" charset="0"/>
              </a:rPr>
              <a:t>The gospel belonged to him because he staked his own soul upon its truth.  And the gospel was his to steward in keeping with God’s calling.  </a:t>
            </a:r>
          </a:p>
          <a:p>
            <a:pPr marL="274320" indent="-274320">
              <a:spcAft>
                <a:spcPts val="1200"/>
              </a:spcAft>
              <a:buFont typeface="Arial" pitchFamily="34" charset="0"/>
              <a:buChar char="•"/>
            </a:pPr>
            <a:r>
              <a:rPr lang="en-US" sz="2800" b="1" dirty="0" smtClean="0">
                <a:latin typeface="Cambria" pitchFamily="18" charset="0"/>
              </a:rPr>
              <a:t>Moreover, the good news of God’s grace and His salvation through faith is centered on the person of Jesus Christ and no one else.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16:25 – 27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“In keeping with the revelation of the mystery hidden for long ages past.”</a:t>
            </a:r>
            <a:r>
              <a:rPr lang="en-US" sz="2800" b="1" dirty="0" smtClean="0">
                <a:latin typeface="Cambria" pitchFamily="18" charset="0"/>
              </a:rPr>
              <a:t>   A mystery (</a:t>
            </a:r>
            <a:r>
              <a:rPr lang="en-US" sz="2800" b="1" dirty="0" smtClean="0">
                <a:effectLst>
                  <a:outerShdw blurRad="38100" dist="38100" dir="2700000" algn="tl">
                    <a:srgbClr val="000000">
                      <a:alpha val="43137"/>
                    </a:srgbClr>
                  </a:outerShdw>
                </a:effectLst>
                <a:latin typeface="Cambria" pitchFamily="18" charset="0"/>
              </a:rPr>
              <a:t>secre</a:t>
            </a:r>
            <a:r>
              <a:rPr lang="en-US" sz="2800" b="1" dirty="0" smtClean="0">
                <a:latin typeface="Cambria" pitchFamily="18" charset="0"/>
              </a:rPr>
              <a:t>t) is a divine truth that was once concealed but now revealed.  </a:t>
            </a:r>
          </a:p>
          <a:p>
            <a:pPr marL="274320" indent="-274320">
              <a:spcAft>
                <a:spcPts val="1200"/>
              </a:spcAft>
              <a:buFont typeface="Arial" pitchFamily="34" charset="0"/>
              <a:buChar char="•"/>
            </a:pPr>
            <a:r>
              <a:rPr lang="en-US" sz="2800" b="1" dirty="0" smtClean="0">
                <a:latin typeface="Cambria" pitchFamily="18" charset="0"/>
              </a:rPr>
              <a:t>The complete truth of Jesus Christ was not fully known until He rose from the dead and ascended to heaven.    </a:t>
            </a:r>
          </a:p>
          <a:p>
            <a:pPr marL="274320" indent="-274320">
              <a:spcAft>
                <a:spcPts val="1200"/>
              </a:spcAft>
              <a:buFont typeface="Arial" pitchFamily="34" charset="0"/>
              <a:buChar char="•"/>
            </a:pPr>
            <a:r>
              <a:rPr lang="en-US" sz="2800" b="1" dirty="0" smtClean="0">
                <a:latin typeface="Cambria" pitchFamily="18" charset="0"/>
              </a:rPr>
              <a:t>Now it has been revealed in full:  Christ died for our sins according to the Scriptures, and He was buried.  He paid the complete penalty for our sins on the cross, and nothing else is needed to satisfy God’s requirement for justice.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16:25 – 27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Christ was miraculously and bodily raised from the dead to new life.  He now offers that same eternal life to all who would receive it by grace through faith in Him.  </a:t>
            </a:r>
          </a:p>
          <a:p>
            <a:pPr marL="274320" indent="-274320">
              <a:spcAft>
                <a:spcPts val="1200"/>
              </a:spcAft>
              <a:buFont typeface="Arial" pitchFamily="34" charset="0"/>
              <a:buChar char="•"/>
            </a:pPr>
            <a:r>
              <a:rPr lang="en-US" sz="2800" b="1" dirty="0" smtClean="0">
                <a:latin typeface="Cambria" pitchFamily="18" charset="0"/>
              </a:rPr>
              <a:t>Those who receive God’s free gift of eternal life will be raised to new life after death to be with Him forever.    </a:t>
            </a:r>
          </a:p>
          <a:p>
            <a:pPr marL="274320" indent="-274320">
              <a:spcAft>
                <a:spcPts val="1200"/>
              </a:spcAft>
              <a:buFont typeface="Arial" pitchFamily="34" charset="0"/>
              <a:buChar char="•"/>
            </a:pPr>
            <a:r>
              <a:rPr lang="en-US" sz="2800" b="1" dirty="0" smtClean="0">
                <a:latin typeface="Cambria" pitchFamily="18" charset="0"/>
              </a:rPr>
              <a:t>Those who reject this gift will spend eternity in torment.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16:25 – 27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“But now revealed.”</a:t>
            </a:r>
            <a:r>
              <a:rPr lang="en-US" sz="2800" b="1" dirty="0" smtClean="0">
                <a:latin typeface="Cambria" pitchFamily="18" charset="0"/>
              </a:rPr>
              <a:t>   What is so simple, clear, and available now was unknown for many centuries before Christ revealed it.  Paul counted it his privilege to proclaim this mystery now unveiled.  </a:t>
            </a:r>
          </a:p>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“And made known through the prophetic writings by the command of the eternal God, so that all the Gentiles.”</a:t>
            </a:r>
            <a:r>
              <a:rPr lang="en-US" sz="2800" b="1" dirty="0" smtClean="0">
                <a:latin typeface="Cambria" pitchFamily="18" charset="0"/>
              </a:rPr>
              <a:t>  The gospel has always been a part of God’s plan and can be traced through the Scriptures all the way back to Moses.  The message entrusted to the Jews has been revealed in full and made available to every race, culture, nation, and generation.  How gracious of our God!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16:25 – 27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69331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“Might come to the obedience that comes from faith.”</a:t>
            </a:r>
            <a:r>
              <a:rPr lang="en-US" sz="2800" b="1" dirty="0" smtClean="0">
                <a:latin typeface="Cambria" pitchFamily="18" charset="0"/>
              </a:rPr>
              <a:t>   With this phrase, the apostle brought his letter—and the gospel—full circle.  Both have the “righteousness of God” as their ultimate end.  </a:t>
            </a:r>
          </a:p>
          <a:p>
            <a:pPr marL="274320" indent="-274320">
              <a:spcAft>
                <a:spcPts val="1200"/>
              </a:spcAft>
              <a:buFont typeface="Arial" pitchFamily="34" charset="0"/>
              <a:buChar char="•"/>
            </a:pPr>
            <a:r>
              <a:rPr lang="en-US" sz="2800" b="1" dirty="0" smtClean="0">
                <a:latin typeface="Cambria" pitchFamily="18" charset="0"/>
              </a:rPr>
              <a:t>The gospel has not achieved its complete purpose until those who believe and all of creation exist in harmony with the goodness of God—as it was in the beginning.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16:25 – 27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“To the only wise God be glory forever through Jesus Christ.”</a:t>
            </a:r>
            <a:r>
              <a:rPr lang="en-US" sz="2800" b="1" dirty="0" smtClean="0">
                <a:latin typeface="Cambria" pitchFamily="18" charset="0"/>
              </a:rPr>
              <a:t>   The Lord created the world, filled it, organized it, and gave everything purpose.  He then created humanity in His own image, and placed them in the world to live and enjoy its abundance.  </a:t>
            </a:r>
          </a:p>
          <a:p>
            <a:pPr marL="274320" indent="-274320">
              <a:spcAft>
                <a:spcPts val="1200"/>
              </a:spcAft>
              <a:buFont typeface="Arial" pitchFamily="34" charset="0"/>
              <a:buChar char="•"/>
            </a:pPr>
            <a:r>
              <a:rPr lang="en-US" sz="2800" b="1" dirty="0" smtClean="0">
                <a:latin typeface="Cambria" pitchFamily="18" charset="0"/>
              </a:rPr>
              <a:t>And He gave them a singular purpose: </a:t>
            </a:r>
            <a:r>
              <a:rPr lang="en-US" sz="2800" b="1" i="1" dirty="0" smtClean="0">
                <a:latin typeface="Cambria" pitchFamily="18" charset="0"/>
              </a:rPr>
              <a:t>“to glorify God, and fully to enjoy him forever.”</a:t>
            </a:r>
            <a:r>
              <a:rPr lang="en-US" sz="2800" b="1" dirty="0" smtClean="0">
                <a:latin typeface="Cambria" pitchFamily="18" charset="0"/>
              </a:rPr>
              <a:t>  Jesus Christ made this possible, and He will consummate the restoration of all things to again reflect the glory of God.  And to this, I join Paul in declaring a passionate </a:t>
            </a:r>
            <a:r>
              <a:rPr lang="en-US" sz="2800" b="1" i="1" dirty="0" smtClean="0">
                <a:effectLst>
                  <a:outerShdw blurRad="38100" dist="38100" dir="2700000" algn="tl">
                    <a:srgbClr val="000000">
                      <a:alpha val="43137"/>
                    </a:srgbClr>
                  </a:outerShdw>
                </a:effectLst>
                <a:latin typeface="Cambria" pitchFamily="18" charset="0"/>
              </a:rPr>
              <a:t>amen</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16:25 – 27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descr="16 - 27 text.jpg"/>
          <p:cNvPicPr>
            <a:picLocks noChangeAspect="1"/>
          </p:cNvPicPr>
          <p:nvPr/>
        </p:nvPicPr>
        <p:blipFill>
          <a:blip r:embed="rId2" cstate="print"/>
          <a:stretch>
            <a:fillRect/>
          </a:stretch>
        </p:blipFill>
        <p:spPr>
          <a:xfrm>
            <a:off x="457200" y="381000"/>
            <a:ext cx="8382000" cy="616244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Letter to the Romans</a:t>
            </a:r>
          </a:p>
        </p:txBody>
      </p:sp>
      <p:sp>
        <p:nvSpPr>
          <p:cNvPr id="36867" name="Rectangle 13"/>
          <p:cNvSpPr>
            <a:spLocks noGrp="1" noChangeArrowheads="1"/>
          </p:cNvSpPr>
          <p:nvPr>
            <p:ph idx="1"/>
          </p:nvPr>
        </p:nvSpPr>
        <p:spPr>
          <a:xfrm>
            <a:off x="304800" y="1143000"/>
            <a:ext cx="8534400" cy="4653582"/>
          </a:xfrm>
        </p:spPr>
        <p:txBody>
          <a:bodyPr wrap="square">
            <a:spAutoFit/>
          </a:bodyPr>
          <a:lstStyle/>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Who:</a:t>
            </a:r>
            <a:r>
              <a:rPr lang="en-US" sz="2800" b="1" dirty="0" smtClean="0">
                <a:solidFill>
                  <a:schemeClr val="tx1"/>
                </a:solidFill>
                <a:latin typeface="Cambria" pitchFamily="18" charset="0"/>
              </a:rPr>
              <a:t>  Paul</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What:</a:t>
            </a:r>
            <a:r>
              <a:rPr lang="en-US" sz="2800" b="1" dirty="0" smtClean="0">
                <a:solidFill>
                  <a:schemeClr val="tx1"/>
                </a:solidFill>
                <a:latin typeface="Cambria" pitchFamily="18" charset="0"/>
              </a:rPr>
              <a:t>  Letter to Roman Christians</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Where:</a:t>
            </a:r>
            <a:r>
              <a:rPr lang="en-US" sz="2800" b="1" dirty="0" smtClean="0">
                <a:solidFill>
                  <a:schemeClr val="tx1"/>
                </a:solidFill>
                <a:latin typeface="Cambria" pitchFamily="18" charset="0"/>
              </a:rPr>
              <a:t>  Corinth</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When:</a:t>
            </a:r>
            <a:r>
              <a:rPr lang="en-US" sz="2800" b="1" dirty="0" smtClean="0">
                <a:solidFill>
                  <a:schemeClr val="tx1"/>
                </a:solidFill>
                <a:latin typeface="Cambria" pitchFamily="18" charset="0"/>
              </a:rPr>
              <a:t>  c. </a:t>
            </a:r>
            <a:r>
              <a:rPr lang="en-US" sz="2800" b="1" cap="small" dirty="0" smtClean="0">
                <a:solidFill>
                  <a:schemeClr val="tx1"/>
                </a:solidFill>
                <a:latin typeface="Cambria" pitchFamily="18" charset="0"/>
              </a:rPr>
              <a:t>ad</a:t>
            </a:r>
            <a:r>
              <a:rPr lang="en-US" sz="2800" b="1" dirty="0" smtClean="0">
                <a:solidFill>
                  <a:schemeClr val="tx1"/>
                </a:solidFill>
                <a:latin typeface="Cambria" pitchFamily="18" charset="0"/>
              </a:rPr>
              <a:t> 57</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Why:</a:t>
            </a:r>
            <a:r>
              <a:rPr lang="en-US" sz="2800" b="1" dirty="0" smtClean="0">
                <a:solidFill>
                  <a:schemeClr val="tx1"/>
                </a:solidFill>
                <a:latin typeface="Cambria" pitchFamily="18" charset="0"/>
              </a:rPr>
              <a:t>  To illustrate law, faith, salvation, and righteous living. </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Synopsis:</a:t>
            </a:r>
            <a:r>
              <a:rPr lang="en-US" sz="2800" b="1" dirty="0" smtClean="0">
                <a:solidFill>
                  <a:schemeClr val="tx1"/>
                </a:solidFill>
                <a:latin typeface="Cambria" pitchFamily="18" charset="0"/>
              </a:rPr>
              <a:t>  Jesus is God’s Son, a suffering servant of all people. </a:t>
            </a:r>
          </a:p>
        </p:txBody>
      </p:sp>
      <p:pic>
        <p:nvPicPr>
          <p:cNvPr id="5"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wipe(left)">
                                      <p:cBhvr>
                                        <p:cTn id="11" dur="500"/>
                                        <p:tgtEl>
                                          <p:spTgt spid="3686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wipe(left)">
                                      <p:cBhvr>
                                        <p:cTn id="16" dur="500"/>
                                        <p:tgtEl>
                                          <p:spTgt spid="36867">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6867">
                                            <p:txEl>
                                              <p:pRg st="3" end="3"/>
                                            </p:txEl>
                                          </p:spTgt>
                                        </p:tgtEl>
                                        <p:attrNameLst>
                                          <p:attrName>style.visibility</p:attrName>
                                        </p:attrNameLst>
                                      </p:cBhvr>
                                      <p:to>
                                        <p:strVal val="visible"/>
                                      </p:to>
                                    </p:set>
                                    <p:animEffect transition="in" filter="wipe(left)">
                                      <p:cBhvr>
                                        <p:cTn id="20" dur="500"/>
                                        <p:tgtEl>
                                          <p:spTgt spid="36867">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6867">
                                            <p:txEl>
                                              <p:pRg st="4" end="4"/>
                                            </p:txEl>
                                          </p:spTgt>
                                        </p:tgtEl>
                                        <p:attrNameLst>
                                          <p:attrName>style.visibility</p:attrName>
                                        </p:attrNameLst>
                                      </p:cBhvr>
                                      <p:to>
                                        <p:strVal val="visible"/>
                                      </p:to>
                                    </p:set>
                                    <p:animEffect transition="in" filter="wipe(left)">
                                      <p:cBhvr>
                                        <p:cTn id="24" dur="500"/>
                                        <p:tgtEl>
                                          <p:spTgt spid="3686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6867">
                                            <p:txEl>
                                              <p:pRg st="5" end="5"/>
                                            </p:txEl>
                                          </p:spTgt>
                                        </p:tgtEl>
                                        <p:attrNameLst>
                                          <p:attrName>style.visibility</p:attrName>
                                        </p:attrNameLst>
                                      </p:cBhvr>
                                      <p:to>
                                        <p:strVal val="visible"/>
                                      </p:to>
                                    </p:set>
                                    <p:animEffect transition="in" filter="wipe(left)">
                                      <p:cBhvr>
                                        <p:cTn id="29"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066800"/>
            <a:ext cx="6019800" cy="4662815"/>
          </a:xfrm>
          <a:prstGeom prst="rect">
            <a:avLst/>
          </a:prstGeom>
          <a:noFill/>
          <a:effectLst/>
        </p:spPr>
        <p:txBody>
          <a:bodyPr wrap="square" rtlCol="0">
            <a:spAutoFit/>
          </a:bodyPr>
          <a:lstStyle/>
          <a:p>
            <a:pPr>
              <a:spcAft>
                <a:spcPts val="1800"/>
              </a:spcAft>
            </a:pPr>
            <a:r>
              <a:rPr lang="en-US" sz="2800" b="1" dirty="0" smtClean="0">
                <a:effectLst>
                  <a:outerShdw blurRad="38100" dist="38100" dir="2700000" algn="tl">
                    <a:srgbClr val="000000">
                      <a:alpha val="43137"/>
                    </a:srgbClr>
                  </a:outerShdw>
                </a:effectLst>
                <a:latin typeface="Cambria" pitchFamily="18" charset="0"/>
              </a:rPr>
              <a:t>Outline (Chapter):  </a:t>
            </a:r>
          </a:p>
          <a:p>
            <a:pPr marL="182880" indent="-182880">
              <a:spcAft>
                <a:spcPts val="1800"/>
              </a:spcAft>
              <a:buFont typeface="Arial" pitchFamily="34" charset="0"/>
              <a:buChar char="•"/>
            </a:pPr>
            <a:r>
              <a:rPr lang="en-US" sz="2800" b="1" dirty="0" smtClean="0">
                <a:latin typeface="Cambria" pitchFamily="18" charset="0"/>
              </a:rPr>
              <a:t>God’s righteousness and salvation</a:t>
            </a:r>
            <a:r>
              <a:rPr lang="en-US" sz="2800" b="1" dirty="0" smtClean="0">
                <a:effectLst>
                  <a:outerShdw blurRad="38100" dist="38100" dir="2700000" algn="tl">
                    <a:srgbClr val="000000">
                      <a:alpha val="43137"/>
                    </a:srgbClr>
                  </a:outerShdw>
                </a:effectLst>
                <a:latin typeface="Cambria" pitchFamily="18" charset="0"/>
              </a:rPr>
              <a:t>: Christian Gospel: (</a:t>
            </a:r>
            <a:r>
              <a:rPr lang="en-US" sz="2800" b="1" i="1" dirty="0" smtClean="0">
                <a:effectLst>
                  <a:outerShdw blurRad="38100" dist="38100" dir="2700000" algn="tl">
                    <a:srgbClr val="000000">
                      <a:alpha val="43137"/>
                    </a:srgbClr>
                  </a:outerShdw>
                </a:effectLst>
                <a:latin typeface="Cambria" pitchFamily="18" charset="0"/>
              </a:rPr>
              <a:t>doctrinal</a:t>
            </a:r>
            <a:r>
              <a:rPr lang="en-US" sz="2800" b="1" dirty="0" smtClean="0">
                <a:effectLst>
                  <a:outerShdw blurRad="38100" dist="38100" dir="2700000" algn="tl">
                    <a:srgbClr val="000000">
                      <a:alpha val="43137"/>
                    </a:srgbClr>
                  </a:outerShdw>
                </a:effectLst>
                <a:latin typeface="Cambria" pitchFamily="18" charset="0"/>
              </a:rPr>
              <a:t>)          (1 – 8)</a:t>
            </a:r>
          </a:p>
          <a:p>
            <a:pPr marL="182880" indent="-18288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 </a:t>
            </a:r>
            <a:r>
              <a:rPr lang="en-US" sz="2800" b="1" dirty="0" smtClean="0">
                <a:latin typeface="Cambria" pitchFamily="18" charset="0"/>
              </a:rPr>
              <a:t>God’s righteousness and Israel</a:t>
            </a:r>
            <a:r>
              <a:rPr lang="en-US" sz="2800" b="1" dirty="0" smtClean="0">
                <a:effectLst>
                  <a:outerShdw blurRad="38100" dist="38100" dir="2700000" algn="tl">
                    <a:srgbClr val="000000">
                      <a:alpha val="43137"/>
                    </a:srgbClr>
                  </a:outerShdw>
                </a:effectLst>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historical</a:t>
            </a:r>
            <a:r>
              <a:rPr lang="en-US" sz="2800" b="1" dirty="0" smtClean="0">
                <a:effectLst>
                  <a:outerShdw blurRad="38100" dist="38100" dir="2700000" algn="tl">
                    <a:srgbClr val="000000">
                      <a:alpha val="43137"/>
                    </a:srgbClr>
                  </a:outerShdw>
                </a:effectLst>
                <a:latin typeface="Cambria" pitchFamily="18" charset="0"/>
              </a:rPr>
              <a:t>) (9 – 11) </a:t>
            </a:r>
          </a:p>
          <a:p>
            <a:pPr marL="182880" indent="-182880">
              <a:spcAft>
                <a:spcPts val="1800"/>
              </a:spcAft>
              <a:buFont typeface="Arial" pitchFamily="34" charset="0"/>
              <a:buChar char="•"/>
            </a:pPr>
            <a:r>
              <a:rPr lang="en-US" sz="2800" b="1" dirty="0" smtClean="0">
                <a:latin typeface="Cambria" pitchFamily="18" charset="0"/>
              </a:rPr>
              <a:t>God’s righteousness and application</a:t>
            </a:r>
            <a:r>
              <a:rPr lang="en-US" sz="2800" b="1" dirty="0" smtClean="0">
                <a:effectLst>
                  <a:outerShdw blurRad="38100" dist="38100" dir="2700000" algn="tl">
                    <a:srgbClr val="000000">
                      <a:alpha val="43137"/>
                    </a:srgbClr>
                  </a:outerShdw>
                </a:effectLst>
                <a:latin typeface="Cambria" pitchFamily="18" charset="0"/>
              </a:rPr>
              <a:t>:  Christian Life (</a:t>
            </a:r>
            <a:r>
              <a:rPr lang="en-US" sz="2800" b="1" i="1" dirty="0" smtClean="0">
                <a:effectLst>
                  <a:outerShdw blurRad="38100" dist="38100" dir="2700000" algn="tl">
                    <a:srgbClr val="000000">
                      <a:alpha val="43137"/>
                    </a:srgbClr>
                  </a:outerShdw>
                </a:effectLst>
                <a:latin typeface="Cambria" pitchFamily="18" charset="0"/>
              </a:rPr>
              <a:t>practical</a:t>
            </a:r>
            <a:r>
              <a:rPr lang="en-US" sz="2800" b="1" dirty="0" smtClean="0">
                <a:effectLst>
                  <a:outerShdw blurRad="38100" dist="38100" dir="2700000" algn="tl">
                    <a:srgbClr val="000000">
                      <a:alpha val="43137"/>
                    </a:srgbClr>
                  </a:outerShdw>
                </a:effectLst>
                <a:latin typeface="Cambria" pitchFamily="18" charset="0"/>
              </a:rPr>
              <a:t>) (12 – 16) </a:t>
            </a:r>
            <a:endParaRPr lang="en-US" b="1" dirty="0" smtClean="0">
              <a:latin typeface="Cambria" pitchFamily="18" charset="0"/>
            </a:endParaRPr>
          </a:p>
        </p:txBody>
      </p:sp>
      <p:sp>
        <p:nvSpPr>
          <p:cNvPr id="10" name="TextBox 9"/>
          <p:cNvSpPr txBox="1">
            <a:spLocks noChangeArrowheads="1"/>
          </p:cNvSpPr>
          <p:nvPr/>
        </p:nvSpPr>
        <p:spPr bwMode="auto">
          <a:xfrm>
            <a:off x="6400800" y="5638800"/>
            <a:ext cx="2514600" cy="400110"/>
          </a:xfrm>
          <a:prstGeom prst="rect">
            <a:avLst/>
          </a:prstGeom>
          <a:noFill/>
          <a:ln w="9525">
            <a:noFill/>
            <a:miter lim="800000"/>
            <a:headEnd/>
            <a:tailEnd/>
          </a:ln>
        </p:spPr>
        <p:txBody>
          <a:bodyPr wrap="square">
            <a:spAutoFit/>
          </a:bodyPr>
          <a:lstStyle/>
          <a:p>
            <a:pPr algn="ctr" eaLnBrk="0" hangingPunct="0"/>
            <a:r>
              <a:rPr lang="en-US" sz="2000" b="1" dirty="0" smtClean="0">
                <a:effectLst>
                  <a:outerShdw blurRad="38100" dist="38100" dir="2700000" algn="tl">
                    <a:srgbClr val="000000">
                      <a:alpha val="43137"/>
                    </a:srgbClr>
                  </a:outerShdw>
                </a:effectLst>
                <a:latin typeface="+mj-lt"/>
                <a:cs typeface="Arial" pitchFamily="34" charset="0"/>
              </a:rPr>
              <a:t>Apostle Paul</a:t>
            </a:r>
            <a:endParaRPr lang="en-US" sz="2000" b="1" dirty="0">
              <a:effectLst>
                <a:outerShdw blurRad="38100" dist="38100" dir="2700000" algn="tl">
                  <a:srgbClr val="000000">
                    <a:alpha val="43137"/>
                  </a:srgbClr>
                </a:outerShdw>
              </a:effectLst>
              <a:latin typeface="+mj-lt"/>
              <a:cs typeface="Arial" pitchFamily="34" charset="0"/>
            </a:endParaRPr>
          </a:p>
        </p:txBody>
      </p:sp>
      <p:pic>
        <p:nvPicPr>
          <p:cNvPr id="15" name="Picture 14" descr="Picture-Paul-2.jpg"/>
          <p:cNvPicPr>
            <a:picLocks noChangeAspect="1"/>
          </p:cNvPicPr>
          <p:nvPr/>
        </p:nvPicPr>
        <p:blipFill>
          <a:blip r:embed="rId3" cstate="print"/>
          <a:stretch>
            <a:fillRect/>
          </a:stretch>
        </p:blipFill>
        <p:spPr>
          <a:xfrm>
            <a:off x="6400800" y="1066800"/>
            <a:ext cx="2454007" cy="4461980"/>
          </a:xfrm>
          <a:prstGeom prst="rect">
            <a:avLst/>
          </a:prstGeom>
        </p:spPr>
      </p:pic>
      <p:sp>
        <p:nvSpPr>
          <p:cNvPr id="9"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Letter to the Romans</a:t>
            </a:r>
          </a:p>
        </p:txBody>
      </p:sp>
      <p:pic>
        <p:nvPicPr>
          <p:cNvPr id="13" name="Picture 5" descr="Scroll.png"/>
          <p:cNvPicPr>
            <a:picLocks noChangeAspect="1"/>
          </p:cNvPicPr>
          <p:nvPr/>
        </p:nvPicPr>
        <p:blipFill>
          <a:blip r:embed="rId4"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animEffect transition="in" filter="wipe(left)">
                                      <p:cBhvr>
                                        <p:cTn id="9" dur="500"/>
                                        <p:tgtEl>
                                          <p:spTgt spid="8">
                                            <p:txEl>
                                              <p:pRg st="1" end="1"/>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066800"/>
            <a:ext cx="8534400" cy="2785378"/>
          </a:xfrm>
          <a:prstGeom prst="rect">
            <a:avLst/>
          </a:prstGeom>
          <a:noFill/>
          <a:effectLst/>
        </p:spPr>
        <p:txBody>
          <a:bodyPr wrap="square" rtlCol="0">
            <a:spAutoFit/>
          </a:bodyPr>
          <a:lstStyle/>
          <a:p>
            <a:pPr marL="182880" indent="-182880">
              <a:spcAft>
                <a:spcPts val="1800"/>
              </a:spcAft>
              <a:buFont typeface="Arial" pitchFamily="34" charset="0"/>
              <a:buChar char="•"/>
            </a:pPr>
            <a:r>
              <a:rPr lang="en-US" sz="2600" b="1" dirty="0" smtClean="0">
                <a:latin typeface="Cambria" pitchFamily="18" charset="0"/>
              </a:rPr>
              <a:t>Check out an overview video on YouTube on the Book of Romans (in two parts) at:</a:t>
            </a:r>
          </a:p>
          <a:p>
            <a:pPr marL="182880" indent="-182880">
              <a:spcAft>
                <a:spcPts val="18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Chapters 1 – 4 </a:t>
            </a:r>
            <a:r>
              <a:rPr lang="en-US" sz="2400" b="1" dirty="0" smtClean="0">
                <a:effectLst>
                  <a:outerShdw blurRad="38100" dist="38100" dir="2700000" algn="tl">
                    <a:srgbClr val="000000">
                      <a:alpha val="43137"/>
                    </a:srgbClr>
                  </a:outerShdw>
                </a:effectLst>
                <a:latin typeface="Cambria" pitchFamily="18" charset="0"/>
              </a:rPr>
              <a:t>&gt;</a:t>
            </a:r>
            <a:r>
              <a:rPr lang="en-US" sz="2600" b="1" dirty="0" smtClean="0">
                <a:latin typeface="Cambria" pitchFamily="18" charset="0"/>
              </a:rPr>
              <a:t>  </a:t>
            </a:r>
            <a:r>
              <a:rPr lang="en-US" sz="2600" b="1" u="sng" dirty="0" smtClean="0">
                <a:solidFill>
                  <a:srgbClr val="C00000"/>
                </a:solidFill>
                <a:latin typeface="Cambria" pitchFamily="18" charset="0"/>
              </a:rPr>
              <a:t>https://youtu.be/ej_6dVdJSIU</a:t>
            </a:r>
          </a:p>
          <a:p>
            <a:pPr marL="182880" indent="-182880">
              <a:spcAft>
                <a:spcPts val="18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Chapters 5 -16 </a:t>
            </a:r>
            <a:r>
              <a:rPr lang="en-US" sz="2400" b="1" dirty="0" smtClean="0">
                <a:effectLst>
                  <a:outerShdw blurRad="38100" dist="38100" dir="2700000" algn="tl">
                    <a:srgbClr val="000000">
                      <a:alpha val="43137"/>
                    </a:srgbClr>
                  </a:outerShdw>
                </a:effectLst>
                <a:latin typeface="Cambria" pitchFamily="18" charset="0"/>
              </a:rPr>
              <a:t>&gt;</a:t>
            </a:r>
            <a:r>
              <a:rPr lang="en-US" sz="2600" b="1" dirty="0" smtClean="0">
                <a:latin typeface="Cambria" pitchFamily="18" charset="0"/>
              </a:rPr>
              <a:t> </a:t>
            </a:r>
            <a:r>
              <a:rPr lang="en-US" sz="2600" b="1" u="sng" dirty="0" smtClean="0">
                <a:solidFill>
                  <a:srgbClr val="C00000"/>
                </a:solidFill>
                <a:latin typeface="Cambria" pitchFamily="18" charset="0"/>
                <a:hlinkClick r:id="rId3"/>
              </a:rPr>
              <a:t>https://youtu.be/0SVTl4Xa5fY</a:t>
            </a:r>
            <a:r>
              <a:rPr lang="en-US" sz="2600" b="1" u="sng" dirty="0" smtClean="0">
                <a:solidFill>
                  <a:srgbClr val="C00000"/>
                </a:solidFill>
                <a:latin typeface="Cambria" pitchFamily="18" charset="0"/>
              </a:rPr>
              <a:t> </a:t>
            </a:r>
          </a:p>
          <a:p>
            <a:pPr marL="182880" indent="-182880">
              <a:spcAft>
                <a:spcPts val="1800"/>
              </a:spcAft>
              <a:buFont typeface="Arial" pitchFamily="34" charset="0"/>
              <a:buChar char="•"/>
            </a:pPr>
            <a:endParaRPr lang="en-US" sz="2600" b="1" u="sng" dirty="0" smtClean="0">
              <a:latin typeface="Cambria" pitchFamily="18" charset="0"/>
            </a:endParaRPr>
          </a:p>
        </p:txBody>
      </p:sp>
      <p:sp>
        <p:nvSpPr>
          <p:cNvPr id="9"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Letter to the Romans</a:t>
            </a:r>
          </a:p>
        </p:txBody>
      </p:sp>
      <p:pic>
        <p:nvPicPr>
          <p:cNvPr id="13" name="Picture 5" descr="Scroll.png"/>
          <p:cNvPicPr>
            <a:picLocks noChangeAspect="1"/>
          </p:cNvPicPr>
          <p:nvPr/>
        </p:nvPicPr>
        <p:blipFill>
          <a:blip r:embed="rId4"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left)">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16:17 – 18</a:t>
            </a:r>
          </a:p>
        </p:txBody>
      </p:sp>
      <p:pic>
        <p:nvPicPr>
          <p:cNvPr id="5" name="Picture 4" descr="16 - 17-18 text2.jpg"/>
          <p:cNvPicPr>
            <a:picLocks noChangeAspect="1"/>
          </p:cNvPicPr>
          <p:nvPr/>
        </p:nvPicPr>
        <p:blipFill>
          <a:blip r:embed="rId2" cstate="print"/>
          <a:srcRect t="15942" b="4348"/>
          <a:stretch>
            <a:fillRect/>
          </a:stretch>
        </p:blipFill>
        <p:spPr>
          <a:xfrm>
            <a:off x="381000" y="1219200"/>
            <a:ext cx="8412480" cy="5029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7" name="Picture 6" descr="15 - 1 salvation.jpg"/>
          <p:cNvPicPr>
            <a:picLocks noChangeAspect="1"/>
          </p:cNvPicPr>
          <p:nvPr/>
        </p:nvPicPr>
        <p:blipFill>
          <a:blip r:embed="rId2" cstate="print"/>
          <a:stretch>
            <a:fillRect/>
          </a:stretch>
        </p:blipFill>
        <p:spPr>
          <a:xfrm>
            <a:off x="1828800" y="1600200"/>
            <a:ext cx="5638799" cy="4525136"/>
          </a:xfrm>
          <a:prstGeom prst="rect">
            <a:avLst/>
          </a:prstGeom>
          <a:ln>
            <a:noFill/>
          </a:ln>
          <a:effectLst>
            <a:outerShdw blurRad="190500" algn="tl" rotWithShape="0">
              <a:srgbClr val="000000">
                <a:alpha val="70000"/>
              </a:srgbClr>
            </a:outerShdw>
          </a:effectLst>
        </p:spPr>
      </p:pic>
      <p:pic>
        <p:nvPicPr>
          <p:cNvPr id="4" name="Picture 3" descr="7 - 24 Jesus.jpg"/>
          <p:cNvPicPr>
            <a:picLocks noChangeAspect="1"/>
          </p:cNvPicPr>
          <p:nvPr/>
        </p:nvPicPr>
        <p:blipFill>
          <a:blip r:embed="rId3" cstate="print"/>
          <a:stretch>
            <a:fillRect/>
          </a:stretch>
        </p:blipFill>
        <p:spPr>
          <a:xfrm>
            <a:off x="1676400" y="0"/>
            <a:ext cx="5943600" cy="6858000"/>
          </a:xfrm>
          <a:prstGeom prst="rect">
            <a:avLst/>
          </a:prstGeom>
          <a:ln>
            <a:noFill/>
          </a:ln>
          <a:effectLst>
            <a:softEdge rad="112500"/>
          </a:effectLst>
        </p:spPr>
      </p:pic>
      <p:sp>
        <p:nvSpPr>
          <p:cNvPr id="5" name="TextBox 4"/>
          <p:cNvSpPr txBox="1"/>
          <p:nvPr/>
        </p:nvSpPr>
        <p:spPr>
          <a:xfrm>
            <a:off x="2209800" y="5562600"/>
            <a:ext cx="5029200" cy="954107"/>
          </a:xfrm>
          <a:prstGeom prst="rect">
            <a:avLst/>
          </a:prstGeom>
          <a:noFill/>
          <a:effectLst>
            <a:outerShdw blurRad="76200" dist="38100" dir="1200000" algn="ctr" rotWithShape="0">
              <a:schemeClr val="bg1">
                <a:lumMod val="95000"/>
              </a:schemeClr>
            </a:outerShdw>
          </a:effectLst>
        </p:spPr>
        <p:txBody>
          <a:bodyPr wrap="square" rtlCol="0">
            <a:spAutoFit/>
          </a:bodyPr>
          <a:lstStyle/>
          <a:p>
            <a:r>
              <a:rPr lang="en-US" sz="2800" dirty="0" smtClean="0">
                <a:solidFill>
                  <a:srgbClr val="FFFF00"/>
                </a:solidFill>
                <a:effectLst>
                  <a:outerShdw blurRad="38100" dist="38100" dir="2700000" algn="tl">
                    <a:srgbClr val="000000">
                      <a:alpha val="43137"/>
                    </a:srgbClr>
                  </a:outerShdw>
                </a:effectLst>
                <a:latin typeface="Britannic Bold" pitchFamily="34" charset="0"/>
              </a:rPr>
              <a:t>Welcome … Ye blessed saints of the Vineyard </a:t>
            </a:r>
            <a:endParaRPr lang="en-US" sz="28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par>
                          <p:cTn id="8" fill="hold">
                            <p:stCondLst>
                              <p:cond delay="2000"/>
                            </p:stCondLst>
                            <p:childTnLst>
                              <p:par>
                                <p:cTn id="9" presetID="8" presetClass="entr" presetSubtype="32" fill="hold" nodeType="afterEffect">
                                  <p:stCondLst>
                                    <p:cond delay="3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70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To prepare the Roman believers, Paul taught them how to detect the presence of </a:t>
            </a:r>
            <a:r>
              <a:rPr lang="en-US" sz="2800" b="1" i="1" dirty="0" smtClean="0">
                <a:effectLst>
                  <a:outerShdw blurRad="38100" dist="38100" dir="2700000" algn="tl">
                    <a:srgbClr val="000000">
                      <a:alpha val="43137"/>
                    </a:srgbClr>
                  </a:outerShdw>
                </a:effectLst>
                <a:latin typeface="Cambria" pitchFamily="18" charset="0"/>
              </a:rPr>
              <a:t>“trouble makers”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17</a:t>
            </a:r>
            <a:r>
              <a:rPr lang="en-US" sz="2800" b="1" dirty="0" smtClean="0">
                <a:latin typeface="Cambria" pitchFamily="18" charset="0"/>
              </a:rPr>
              <a:t>), and revealed their quintessential character traits (</a:t>
            </a:r>
            <a:r>
              <a:rPr lang="en-US" sz="2800" b="1" dirty="0" smtClean="0">
                <a:effectLst>
                  <a:outerShdw blurRad="38100" dist="38100" dir="2700000" algn="tl">
                    <a:srgbClr val="000000">
                      <a:alpha val="43137"/>
                    </a:srgbClr>
                  </a:outerShdw>
                </a:effectLst>
                <a:latin typeface="Cambria" pitchFamily="18" charset="0"/>
              </a:rPr>
              <a:t>18</a:t>
            </a:r>
            <a:r>
              <a:rPr lang="en-US" sz="2800" b="1" dirty="0" smtClean="0">
                <a:latin typeface="Cambria" pitchFamily="18" charset="0"/>
              </a:rPr>
              <a:t>).</a:t>
            </a:r>
          </a:p>
          <a:p>
            <a:pPr marL="274320" indent="-274320">
              <a:spcAft>
                <a:spcPts val="1800"/>
              </a:spcAft>
              <a:buFont typeface="Arial" pitchFamily="34" charset="0"/>
              <a:buChar char="•"/>
            </a:pPr>
            <a:r>
              <a:rPr lang="en-US" sz="2800" b="1" dirty="0" smtClean="0">
                <a:latin typeface="Cambria" pitchFamily="18" charset="0"/>
              </a:rPr>
              <a:t>Paul “</a:t>
            </a:r>
            <a:r>
              <a:rPr lang="en-US" sz="2800" b="1" dirty="0" smtClean="0">
                <a:effectLst>
                  <a:outerShdw blurRad="38100" dist="38100" dir="2700000" algn="tl">
                    <a:srgbClr val="000000">
                      <a:alpha val="43137"/>
                    </a:srgbClr>
                  </a:outerShdw>
                </a:effectLst>
                <a:latin typeface="Cambria" pitchFamily="18" charset="0"/>
              </a:rPr>
              <a:t>urges</a:t>
            </a:r>
            <a:r>
              <a:rPr lang="en-US" sz="2800" b="1" dirty="0" smtClean="0">
                <a:latin typeface="Cambria" pitchFamily="18" charset="0"/>
              </a:rPr>
              <a:t>” </a:t>
            </a:r>
            <a:r>
              <a:rPr lang="en-US" sz="2800" b="1" i="1" dirty="0" smtClean="0">
                <a:latin typeface="Cambria" pitchFamily="18" charset="0"/>
              </a:rPr>
              <a:t>(appeals)</a:t>
            </a:r>
            <a:r>
              <a:rPr lang="en-US" sz="2800" b="1" dirty="0" smtClean="0">
                <a:latin typeface="Cambria" pitchFamily="18" charset="0"/>
              </a:rPr>
              <a:t> the Romans only two other times in his letter.  He urges them to present themselves as living sacrifices (</a:t>
            </a:r>
            <a:r>
              <a:rPr lang="en-US" sz="2800" b="1" dirty="0" smtClean="0">
                <a:effectLst>
                  <a:outerShdw blurRad="38100" dist="38100" dir="2700000" algn="tl">
                    <a:srgbClr val="000000">
                      <a:alpha val="43137"/>
                    </a:srgbClr>
                  </a:outerShdw>
                </a:effectLst>
                <a:latin typeface="Cambria" pitchFamily="18" charset="0"/>
              </a:rPr>
              <a:t>12:1</a:t>
            </a:r>
            <a:r>
              <a:rPr lang="en-US" sz="2800" b="1" dirty="0" smtClean="0">
                <a:latin typeface="Cambria" pitchFamily="18" charset="0"/>
              </a:rPr>
              <a:t>), and he urges them to pray that his plans for Spain would not be hindered (</a:t>
            </a:r>
            <a:r>
              <a:rPr lang="en-US" sz="2800" b="1" dirty="0" smtClean="0">
                <a:effectLst>
                  <a:outerShdw blurRad="38100" dist="38100" dir="2700000" algn="tl">
                    <a:srgbClr val="000000">
                      <a:alpha val="43137"/>
                    </a:srgbClr>
                  </a:outerShdw>
                </a:effectLst>
                <a:latin typeface="Cambria" pitchFamily="18" charset="0"/>
              </a:rPr>
              <a:t>15:30</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In this case, Paul urges the congregation to keep an “</a:t>
            </a:r>
            <a:r>
              <a:rPr lang="en-US" sz="2800" b="1" dirty="0" smtClean="0">
                <a:effectLst>
                  <a:outerShdw blurRad="38100" dist="38100" dir="2700000" algn="tl">
                    <a:srgbClr val="000000">
                      <a:alpha val="43137"/>
                    </a:srgbClr>
                  </a:outerShdw>
                </a:effectLst>
                <a:latin typeface="Cambria" pitchFamily="18" charset="0"/>
              </a:rPr>
              <a:t>eye out</a:t>
            </a:r>
            <a:r>
              <a:rPr lang="en-US" sz="2800" b="1" dirty="0" smtClean="0">
                <a:latin typeface="Cambria" pitchFamily="18" charset="0"/>
              </a:rPr>
              <a:t>” </a:t>
            </a:r>
            <a:r>
              <a:rPr lang="en-US" sz="2800" b="1" i="1" dirty="0" smtClean="0">
                <a:latin typeface="Cambria" pitchFamily="18" charset="0"/>
              </a:rPr>
              <a:t>(scope)</a:t>
            </a:r>
            <a:r>
              <a:rPr lang="en-US" sz="2800" b="1" dirty="0" smtClean="0">
                <a:latin typeface="Cambria" pitchFamily="18" charset="0"/>
              </a:rPr>
              <a:t> for divisive behavior.</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16:17 – 18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 whole congregation—</a:t>
            </a:r>
            <a:r>
              <a:rPr lang="en-US" sz="2800" b="1" i="1" dirty="0" smtClean="0">
                <a:latin typeface="Cambria" pitchFamily="18" charset="0"/>
              </a:rPr>
              <a:t>not just its leaders</a:t>
            </a:r>
            <a:r>
              <a:rPr lang="en-US" sz="2800" b="1" dirty="0" smtClean="0">
                <a:latin typeface="Cambria" pitchFamily="18" charset="0"/>
              </a:rPr>
              <a:t>—was to “</a:t>
            </a:r>
            <a:r>
              <a:rPr lang="en-US" sz="2800" b="1" dirty="0" smtClean="0">
                <a:effectLst>
                  <a:outerShdw blurRad="38100" dist="38100" dir="2700000" algn="tl">
                    <a:srgbClr val="000000">
                      <a:alpha val="43137"/>
                    </a:srgbClr>
                  </a:outerShdw>
                </a:effectLst>
                <a:latin typeface="Cambria" pitchFamily="18" charset="0"/>
              </a:rPr>
              <a:t>watch out</a:t>
            </a:r>
            <a:r>
              <a:rPr lang="en-US" sz="2800" b="1" dirty="0" smtClean="0">
                <a:latin typeface="Cambria" pitchFamily="18" charset="0"/>
              </a:rPr>
              <a:t>” for people who created two deadly dangers: </a:t>
            </a:r>
            <a:r>
              <a:rPr lang="en-US" sz="2800" b="1" i="1" dirty="0" smtClean="0">
                <a:effectLst>
                  <a:outerShdw blurRad="38100" dist="38100" dir="2700000" algn="tl">
                    <a:srgbClr val="000000">
                      <a:alpha val="43137"/>
                    </a:srgbClr>
                  </a:outerShdw>
                </a:effectLst>
                <a:latin typeface="Cambria" pitchFamily="18" charset="0"/>
              </a:rPr>
              <a:t>“dissension” </a:t>
            </a:r>
            <a:r>
              <a:rPr lang="en-US" sz="2800" b="1" dirty="0" smtClean="0">
                <a:latin typeface="Cambria" pitchFamily="18" charset="0"/>
              </a:rPr>
              <a:t>and</a:t>
            </a:r>
            <a:r>
              <a:rPr lang="en-US" sz="2800" b="1" i="1" dirty="0" smtClean="0">
                <a:effectLst>
                  <a:outerShdw blurRad="38100" dist="38100" dir="2700000" algn="tl">
                    <a:srgbClr val="000000">
                      <a:alpha val="43137"/>
                    </a:srgbClr>
                  </a:outerShdw>
                </a:effectLst>
                <a:latin typeface="Cambria" pitchFamily="18" charset="0"/>
              </a:rPr>
              <a:t> “hindrances.”</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Swindoll:</a:t>
            </a:r>
            <a:r>
              <a:rPr lang="en-US" sz="2800" b="1" dirty="0" smtClean="0">
                <a:latin typeface="Cambria" pitchFamily="18" charset="0"/>
              </a:rPr>
              <a:t>  some people have the uncanny ability to split a group into two factions and have them arguing in no time.  However, </a:t>
            </a:r>
            <a:r>
              <a:rPr lang="en-US" sz="2800" b="1" i="1" dirty="0" smtClean="0">
                <a:effectLst>
                  <a:outerShdw blurRad="38100" dist="38100" dir="2700000" algn="tl">
                    <a:srgbClr val="000000">
                      <a:alpha val="43137"/>
                    </a:srgbClr>
                  </a:outerShdw>
                </a:effectLst>
                <a:latin typeface="Cambria" pitchFamily="18" charset="0"/>
              </a:rPr>
              <a:t>divisive people</a:t>
            </a:r>
            <a:r>
              <a:rPr lang="en-US" sz="2800" b="1" dirty="0" smtClean="0">
                <a:latin typeface="Cambria" pitchFamily="18" charset="0"/>
              </a:rPr>
              <a:t> are very difficult to identify because they are masters of stealth.  </a:t>
            </a:r>
          </a:p>
          <a:p>
            <a:pPr marL="274320" indent="-274320">
              <a:spcAft>
                <a:spcPts val="1800"/>
              </a:spcAft>
              <a:buFont typeface="Arial" pitchFamily="34" charset="0"/>
              <a:buChar char="•"/>
            </a:pPr>
            <a:r>
              <a:rPr lang="en-US" sz="2800" b="1" dirty="0" smtClean="0">
                <a:latin typeface="Cambria" pitchFamily="18" charset="0"/>
              </a:rPr>
              <a:t>Whispering and private one-on-one meetings are the tools of their trade.  And, worst of all, they don’t even recognize themselves as dividers of people.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16:17 – 18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62870"/>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They’re just </a:t>
            </a:r>
            <a:r>
              <a:rPr lang="en-US" sz="2800" b="1" i="1" dirty="0" smtClean="0">
                <a:latin typeface="Cambria" pitchFamily="18" charset="0"/>
              </a:rPr>
              <a:t>“trying to help”</a:t>
            </a:r>
            <a:r>
              <a:rPr lang="en-US" sz="2800" b="1" dirty="0" smtClean="0">
                <a:latin typeface="Cambria" pitchFamily="18" charset="0"/>
              </a:rPr>
              <a:t> by offering advice wherever they can.  The best way to identify a creator of </a:t>
            </a:r>
            <a:r>
              <a:rPr lang="en-US" sz="2800" b="1" u="sng" dirty="0" smtClean="0">
                <a:effectLst>
                  <a:outerShdw blurRad="38100" dist="38100" dir="2700000" algn="tl">
                    <a:srgbClr val="000000">
                      <a:alpha val="43137"/>
                    </a:srgbClr>
                  </a:outerShdw>
                </a:effectLst>
                <a:latin typeface="Cambria" pitchFamily="18" charset="0"/>
              </a:rPr>
              <a:t>dissension</a:t>
            </a:r>
            <a:r>
              <a:rPr lang="en-US" sz="2800" b="1" dirty="0" smtClean="0">
                <a:latin typeface="Cambria" pitchFamily="18" charset="0"/>
              </a:rPr>
              <a:t> is to take note of drama and then listen to the conversations that surround it.</a:t>
            </a:r>
          </a:p>
          <a:p>
            <a:pPr marL="274320" indent="-274320">
              <a:spcAft>
                <a:spcPts val="1800"/>
              </a:spcAft>
              <a:buFont typeface="Arial" pitchFamily="34" charset="0"/>
              <a:buChar char="•"/>
            </a:pPr>
            <a:r>
              <a:rPr lang="en-US" sz="2800" b="1" dirty="0" smtClean="0">
                <a:latin typeface="Cambria" pitchFamily="18" charset="0"/>
              </a:rPr>
              <a:t>Before long, a </a:t>
            </a:r>
            <a:r>
              <a:rPr lang="en-US" sz="2800" b="1" u="sng" dirty="0" smtClean="0">
                <a:effectLst>
                  <a:outerShdw blurRad="38100" dist="38100" dir="2700000" algn="tl">
                    <a:srgbClr val="000000">
                      <a:alpha val="43137"/>
                    </a:srgbClr>
                  </a:outerShdw>
                </a:effectLst>
                <a:latin typeface="Cambria" pitchFamily="18" charset="0"/>
              </a:rPr>
              <a:t>name</a:t>
            </a:r>
            <a:r>
              <a:rPr lang="en-US" sz="2800" b="1" dirty="0" smtClean="0">
                <a:latin typeface="Cambria" pitchFamily="18" charset="0"/>
              </a:rPr>
              <a:t> will surface in one incident that’s common to the others.  Dividers are rarely satisfied with only one schism.  </a:t>
            </a:r>
          </a:p>
          <a:p>
            <a:pPr marL="274320" indent="-274320">
              <a:spcAft>
                <a:spcPts val="1800"/>
              </a:spcAft>
              <a:buFont typeface="Arial" pitchFamily="34" charset="0"/>
              <a:buChar char="•"/>
            </a:pPr>
            <a:r>
              <a:rPr lang="en-US" sz="2800" b="1" dirty="0" smtClean="0">
                <a:latin typeface="Cambria" pitchFamily="18" charset="0"/>
              </a:rPr>
              <a:t>Another indication of a </a:t>
            </a:r>
            <a:r>
              <a:rPr lang="en-US" sz="2800" b="1" i="1" dirty="0" smtClean="0">
                <a:effectLst>
                  <a:outerShdw blurRad="38100" dist="38100" dir="2700000" algn="tl">
                    <a:srgbClr val="000000">
                      <a:alpha val="43137"/>
                    </a:srgbClr>
                  </a:outerShdw>
                </a:effectLst>
                <a:latin typeface="Cambria" pitchFamily="18" charset="0"/>
              </a:rPr>
              <a:t>“divisive person”</a:t>
            </a:r>
            <a:r>
              <a:rPr lang="en-US" sz="2800" b="1" dirty="0" smtClean="0">
                <a:latin typeface="Cambria" pitchFamily="18" charset="0"/>
              </a:rPr>
              <a:t> is the development of </a:t>
            </a:r>
            <a:r>
              <a:rPr lang="en-US" sz="2800" b="1" dirty="0" smtClean="0">
                <a:effectLst>
                  <a:outerShdw blurRad="38100" dist="38100" dir="2700000" algn="tl">
                    <a:srgbClr val="000000">
                      <a:alpha val="43137"/>
                    </a:srgbClr>
                  </a:outerShdw>
                </a:effectLst>
                <a:latin typeface="Cambria" pitchFamily="18" charset="0"/>
              </a:rPr>
              <a:t>“hindrance.”</a:t>
            </a:r>
            <a:r>
              <a:rPr lang="en-US" sz="2800" b="1" dirty="0" smtClean="0">
                <a:latin typeface="Cambria" pitchFamily="18" charset="0"/>
              </a:rPr>
              <a:t>  These people set theological traps that bait unwary Christians.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16:17 – 18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Their teaching is attractive yet contrary to the truth taught by Jesus and the people He personally trained.</a:t>
            </a:r>
          </a:p>
          <a:p>
            <a:pPr marL="274320" indent="-274320">
              <a:spcAft>
                <a:spcPts val="1800"/>
              </a:spcAft>
              <a:buFont typeface="Arial" pitchFamily="34" charset="0"/>
              <a:buChar char="•"/>
            </a:pPr>
            <a:r>
              <a:rPr lang="en-US" sz="2800" b="1" dirty="0" smtClean="0">
                <a:latin typeface="Cambria" pitchFamily="18" charset="0"/>
              </a:rPr>
              <a:t>Today we have this truth inerrantly preserved for us in Scripture.  Therefore, a </a:t>
            </a:r>
            <a:r>
              <a:rPr lang="en-US" sz="2800" b="1" dirty="0" smtClean="0">
                <a:effectLst>
                  <a:outerShdw blurRad="38100" dist="38100" dir="2700000" algn="tl">
                    <a:srgbClr val="000000">
                      <a:alpha val="43137"/>
                    </a:srgbClr>
                  </a:outerShdw>
                </a:effectLst>
                <a:latin typeface="Cambria" pitchFamily="18" charset="0"/>
              </a:rPr>
              <a:t>“hindrance”</a:t>
            </a:r>
            <a:r>
              <a:rPr lang="en-US" sz="2800" b="1" dirty="0" smtClean="0">
                <a:latin typeface="Cambria" pitchFamily="18" charset="0"/>
              </a:rPr>
              <a:t> is any doctrine or practice that Scripture does not support.  </a:t>
            </a:r>
          </a:p>
          <a:p>
            <a:pPr marL="274320" indent="-274320">
              <a:spcAft>
                <a:spcPts val="1800"/>
              </a:spcAft>
              <a:buFont typeface="Arial" pitchFamily="34" charset="0"/>
              <a:buChar char="•"/>
            </a:pPr>
            <a:r>
              <a:rPr lang="en-US" sz="2800" b="1" dirty="0" smtClean="0">
                <a:latin typeface="Cambria" pitchFamily="18" charset="0"/>
              </a:rPr>
              <a:t>Having identified the telltale signs that an intruder has entered the church, Paul exposed his or her true nature.  Such people do not serve Christ, because they are slaves to their own appetites</a:t>
            </a:r>
            <a:r>
              <a:rPr lang="en-US" sz="2800" b="1" i="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bellies</a:t>
            </a:r>
            <a:r>
              <a:rPr lang="en-US" sz="2800" b="1" i="1" dirty="0" smtClean="0">
                <a:latin typeface="Cambria" pitchFamily="18" charset="0"/>
              </a:rPr>
              <a: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16:17 – 18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01150"/>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Their teaching—along with every other activity—benefits them personally.  The payoff may be money, power, prestige, control, sympathy—anything that depravity craves.</a:t>
            </a:r>
          </a:p>
          <a:p>
            <a:pPr marL="274320" indent="-274320">
              <a:spcAft>
                <a:spcPts val="1800"/>
              </a:spcAft>
              <a:buFont typeface="Arial" pitchFamily="34" charset="0"/>
              <a:buChar char="•"/>
            </a:pPr>
            <a:r>
              <a:rPr lang="en-US" sz="2800" b="1" dirty="0" smtClean="0">
                <a:latin typeface="Cambria" pitchFamily="18" charset="0"/>
              </a:rPr>
              <a:t>And to conceal their true intentions, they project a remarkably admirable image.  They have mastered church vocabulary—a dialect call </a:t>
            </a:r>
            <a:r>
              <a:rPr lang="en-US" sz="2800" b="1" i="1" dirty="0" smtClean="0">
                <a:effectLst>
                  <a:outerShdw blurRad="38100" dist="38100" dir="2700000" algn="tl">
                    <a:srgbClr val="000000">
                      <a:alpha val="43137"/>
                    </a:srgbClr>
                  </a:outerShdw>
                </a:effectLst>
                <a:latin typeface="Cambria" pitchFamily="18" charset="0"/>
              </a:rPr>
              <a:t>“Christianese”</a:t>
            </a:r>
            <a:r>
              <a:rPr lang="en-US" sz="2800" b="1" dirty="0" smtClean="0">
                <a:latin typeface="Cambria" pitchFamily="18" charset="0"/>
              </a:rPr>
              <a:t>—and have perfected the demeanor of a mature believer.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16:17 – 18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64042</TotalTime>
  <Words>2951</Words>
  <Application>Microsoft Office PowerPoint</Application>
  <PresentationFormat>On-screen Show (4:3)</PresentationFormat>
  <Paragraphs>135</Paragraphs>
  <Slides>40</Slides>
  <Notes>5</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Letter to the Romans</vt:lpstr>
      <vt:lpstr>Letter to the Romans</vt:lpstr>
      <vt:lpstr>Letter to the Romans</vt:lpstr>
      <vt:lpstr>Slide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8449</cp:revision>
  <dcterms:created xsi:type="dcterms:W3CDTF">2016-10-08T19:35:00Z</dcterms:created>
  <dcterms:modified xsi:type="dcterms:W3CDTF">2021-11-16T00:18:07Z</dcterms:modified>
</cp:coreProperties>
</file>